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28"/>
  </p:notesMasterIdLst>
  <p:sldIdLst>
    <p:sldId id="256" r:id="rId2"/>
    <p:sldId id="257" r:id="rId3"/>
    <p:sldId id="274" r:id="rId4"/>
    <p:sldId id="261" r:id="rId5"/>
    <p:sldId id="262" r:id="rId6"/>
    <p:sldId id="263" r:id="rId7"/>
    <p:sldId id="275" r:id="rId8"/>
    <p:sldId id="265" r:id="rId9"/>
    <p:sldId id="276" r:id="rId10"/>
    <p:sldId id="267" r:id="rId11"/>
    <p:sldId id="268" r:id="rId12"/>
    <p:sldId id="271" r:id="rId13"/>
    <p:sldId id="277" r:id="rId14"/>
    <p:sldId id="288" r:id="rId15"/>
    <p:sldId id="286" r:id="rId16"/>
    <p:sldId id="272" r:id="rId17"/>
    <p:sldId id="273" r:id="rId18"/>
    <p:sldId id="278" r:id="rId19"/>
    <p:sldId id="287" r:id="rId20"/>
    <p:sldId id="270" r:id="rId21"/>
    <p:sldId id="279" r:id="rId22"/>
    <p:sldId id="283" r:id="rId23"/>
    <p:sldId id="284" r:id="rId24"/>
    <p:sldId id="282" r:id="rId25"/>
    <p:sldId id="280" r:id="rId26"/>
    <p:sldId id="285"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82" d="100"/>
          <a:sy n="82" d="100"/>
        </p:scale>
        <p:origin x="69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1" u="none" strike="noStrike" kern="1200" spc="0" baseline="0">
                <a:solidFill>
                  <a:schemeClr val="tx1">
                    <a:lumMod val="65000"/>
                    <a:lumOff val="35000"/>
                  </a:schemeClr>
                </a:solidFill>
                <a:latin typeface="+mn-lt"/>
                <a:ea typeface="+mn-ea"/>
                <a:cs typeface="+mn-cs"/>
              </a:defRPr>
            </a:pPr>
            <a:r>
              <a:rPr lang="lt-LT" sz="2400" b="1" i="1" dirty="0">
                <a:latin typeface="Times New Roman" panose="02020603050405020304" pitchFamily="18" charset="0"/>
                <a:cs typeface="Times New Roman" panose="02020603050405020304" pitchFamily="18" charset="0"/>
              </a:rPr>
              <a:t>UAB</a:t>
            </a:r>
            <a:r>
              <a:rPr lang="lt-LT" sz="2400" b="1" i="1" baseline="0" dirty="0">
                <a:latin typeface="Times New Roman" panose="02020603050405020304" pitchFamily="18" charset="0"/>
                <a:cs typeface="Times New Roman" panose="02020603050405020304" pitchFamily="18" charset="0"/>
              </a:rPr>
              <a:t> "Ukmergės šiluma" planinių stabdymų</a:t>
            </a:r>
          </a:p>
          <a:p>
            <a:pPr>
              <a:defRPr sz="2400" b="1" i="1" u="none" strike="noStrike" kern="1200" spc="0" baseline="0">
                <a:solidFill>
                  <a:schemeClr val="tx1">
                    <a:lumMod val="65000"/>
                    <a:lumOff val="35000"/>
                  </a:schemeClr>
                </a:solidFill>
                <a:latin typeface="+mn-lt"/>
                <a:ea typeface="+mn-ea"/>
                <a:cs typeface="+mn-cs"/>
              </a:defRPr>
            </a:pPr>
            <a:r>
              <a:rPr lang="lt-LT" sz="2400" b="1" i="1" baseline="0" dirty="0">
                <a:latin typeface="Times New Roman" panose="02020603050405020304" pitchFamily="18" charset="0"/>
                <a:cs typeface="Times New Roman" panose="02020603050405020304" pitchFamily="18" charset="0"/>
              </a:rPr>
              <a:t>ATASKAITA</a:t>
            </a:r>
            <a:endParaRPr lang="en-US" sz="2400" b="1" i="1" dirty="0">
              <a:latin typeface="Times New Roman" panose="02020603050405020304" pitchFamily="18" charset="0"/>
              <a:cs typeface="Times New Roman" panose="02020603050405020304" pitchFamily="18" charset="0"/>
            </a:endParaRPr>
          </a:p>
        </c:rich>
      </c:tx>
      <c:overlay val="0"/>
      <c:spPr>
        <a:noFill/>
        <a:ln w="25400">
          <a:noFill/>
        </a:ln>
      </c:spPr>
    </c:title>
    <c:autoTitleDeleted val="0"/>
    <c:plotArea>
      <c:layout/>
      <c:barChart>
        <c:barDir val="col"/>
        <c:grouping val="clustered"/>
        <c:varyColors val="0"/>
        <c:ser>
          <c:idx val="0"/>
          <c:order val="0"/>
          <c:tx>
            <c:v>Planinis dienų skaičius</c:v>
          </c:tx>
          <c:spPr>
            <a:solidFill>
              <a:srgbClr val="4F81BD"/>
            </a:solidFill>
            <a:ln w="25400">
              <a:noFill/>
            </a:ln>
          </c:spPr>
          <c:invertIfNegative val="0"/>
          <c:dLbls>
            <c:spPr>
              <a:noFill/>
              <a:ln w="25400">
                <a:noFill/>
              </a:ln>
            </c:spPr>
            <c:txPr>
              <a:bodyPr wrap="square" lIns="38100" tIns="19050" rIns="38100" bIns="19050" anchor="ctr">
                <a:spAutoFit/>
              </a:bodyPr>
              <a:lstStyle/>
              <a:p>
                <a:pPr>
                  <a:defRPr sz="1400"/>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Lapas1!$K$15:$K$19</c:f>
              <c:strCache>
                <c:ptCount val="5"/>
                <c:pt idx="0">
                  <c:v>2016 m.</c:v>
                </c:pt>
                <c:pt idx="1">
                  <c:v>2017 m.</c:v>
                </c:pt>
                <c:pt idx="2">
                  <c:v>2018 m.</c:v>
                </c:pt>
                <c:pt idx="3">
                  <c:v>2019 m.</c:v>
                </c:pt>
                <c:pt idx="4">
                  <c:v>2020 m.</c:v>
                </c:pt>
              </c:strCache>
            </c:strRef>
          </c:cat>
          <c:val>
            <c:numRef>
              <c:f>Lapas1!$L$15:$L$19</c:f>
              <c:numCache>
                <c:formatCode>General</c:formatCode>
                <c:ptCount val="5"/>
                <c:pt idx="0">
                  <c:v>14</c:v>
                </c:pt>
                <c:pt idx="1">
                  <c:v>14</c:v>
                </c:pt>
                <c:pt idx="2">
                  <c:v>12</c:v>
                </c:pt>
                <c:pt idx="3">
                  <c:v>12</c:v>
                </c:pt>
                <c:pt idx="4">
                  <c:v>10</c:v>
                </c:pt>
              </c:numCache>
            </c:numRef>
          </c:val>
          <c:extLst>
            <c:ext xmlns:c16="http://schemas.microsoft.com/office/drawing/2014/chart" uri="{C3380CC4-5D6E-409C-BE32-E72D297353CC}">
              <c16:uniqueId val="{00000000-1610-4218-B298-B282AD5ED4D8}"/>
            </c:ext>
          </c:extLst>
        </c:ser>
        <c:ser>
          <c:idx val="1"/>
          <c:order val="1"/>
          <c:tx>
            <c:v>Faktinis dienų skaičius</c:v>
          </c:tx>
          <c:spPr>
            <a:solidFill>
              <a:srgbClr val="C0504D"/>
            </a:solidFill>
            <a:ln w="25400">
              <a:noFill/>
            </a:ln>
          </c:spPr>
          <c:invertIfNegative val="0"/>
          <c:dLbls>
            <c:spPr>
              <a:noFill/>
              <a:ln w="25400">
                <a:noFill/>
              </a:ln>
            </c:spPr>
            <c:txPr>
              <a:bodyPr wrap="square" lIns="38100" tIns="19050" rIns="38100" bIns="19050" anchor="ctr">
                <a:spAutoFit/>
              </a:bodyPr>
              <a:lstStyle/>
              <a:p>
                <a:pPr>
                  <a:defRPr sz="1400"/>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Lapas1!$K$15:$K$19</c:f>
              <c:strCache>
                <c:ptCount val="5"/>
                <c:pt idx="0">
                  <c:v>2016 m.</c:v>
                </c:pt>
                <c:pt idx="1">
                  <c:v>2017 m.</c:v>
                </c:pt>
                <c:pt idx="2">
                  <c:v>2018 m.</c:v>
                </c:pt>
                <c:pt idx="3">
                  <c:v>2019 m.</c:v>
                </c:pt>
                <c:pt idx="4">
                  <c:v>2020 m.</c:v>
                </c:pt>
              </c:strCache>
            </c:strRef>
          </c:cat>
          <c:val>
            <c:numRef>
              <c:f>Lapas1!$M$15:$M$19</c:f>
              <c:numCache>
                <c:formatCode>General</c:formatCode>
                <c:ptCount val="5"/>
                <c:pt idx="0">
                  <c:v>11</c:v>
                </c:pt>
                <c:pt idx="1">
                  <c:v>11</c:v>
                </c:pt>
                <c:pt idx="2">
                  <c:v>11</c:v>
                </c:pt>
                <c:pt idx="3">
                  <c:v>9</c:v>
                </c:pt>
                <c:pt idx="4">
                  <c:v>5</c:v>
                </c:pt>
              </c:numCache>
            </c:numRef>
          </c:val>
          <c:extLst>
            <c:ext xmlns:c16="http://schemas.microsoft.com/office/drawing/2014/chart" uri="{C3380CC4-5D6E-409C-BE32-E72D297353CC}">
              <c16:uniqueId val="{00000001-1610-4218-B298-B282AD5ED4D8}"/>
            </c:ext>
          </c:extLst>
        </c:ser>
        <c:dLbls>
          <c:showLegendKey val="0"/>
          <c:showVal val="0"/>
          <c:showCatName val="0"/>
          <c:showSerName val="0"/>
          <c:showPercent val="0"/>
          <c:showBubbleSize val="0"/>
        </c:dLbls>
        <c:gapWidth val="219"/>
        <c:overlap val="-27"/>
        <c:axId val="308093120"/>
        <c:axId val="1"/>
      </c:barChart>
      <c:catAx>
        <c:axId val="3080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t-LT"/>
          </a:p>
        </c:txPr>
        <c:crossAx val="1"/>
        <c:crosses val="autoZero"/>
        <c:auto val="1"/>
        <c:lblAlgn val="ctr"/>
        <c:lblOffset val="100"/>
        <c:noMultiLvlLbl val="0"/>
      </c:catAx>
      <c:valAx>
        <c:axId val="1"/>
        <c:scaling>
          <c:orientation val="minMax"/>
          <c:max val="1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t-LT" sz="1400" b="0" dirty="0"/>
                  <a:t>Dienų</a:t>
                </a:r>
                <a:r>
                  <a:rPr lang="lt-LT" sz="1400" b="0" baseline="0" dirty="0"/>
                  <a:t> skaičius</a:t>
                </a:r>
                <a:endParaRPr lang="lt-LT" sz="1400" b="0" dirty="0"/>
              </a:p>
            </c:rich>
          </c:tx>
          <c:overlay val="0"/>
          <c:spPr>
            <a:noFill/>
            <a:ln w="25400">
              <a:noFill/>
            </a:ln>
          </c:spPr>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08093120"/>
        <c:crosses val="autoZero"/>
        <c:crossBetween val="between"/>
        <c:majorUnit val="2"/>
        <c:minorUnit val="1"/>
      </c:valAx>
      <c:spPr>
        <a:noFill/>
        <a:ln w="25400">
          <a:noFill/>
        </a:ln>
      </c:spPr>
    </c:plotArea>
    <c:legend>
      <c:legendPos val="b"/>
      <c:overlay val="0"/>
      <c:spPr>
        <a:noFill/>
        <a:ln w="25400">
          <a:noFill/>
        </a:ln>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t-L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523FA9-05A1-436B-8C8A-97ECB932E7E4}" type="datetimeFigureOut">
              <a:rPr lang="lt-LT" smtClean="0"/>
              <a:t>2020-09-30</a:t>
            </a:fld>
            <a:endParaRPr lang="lt-LT"/>
          </a:p>
        </p:txBody>
      </p:sp>
      <p:sp>
        <p:nvSpPr>
          <p:cNvPr id="4" name="Skaidrės vaizdo vietos rezervavimo ženkla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8A3B93-B3BF-4676-8E83-7A1FD6FEF0EA}" type="slidenum">
              <a:rPr lang="lt-LT" smtClean="0"/>
              <a:t>‹#›</a:t>
            </a:fld>
            <a:endParaRPr lang="lt-LT"/>
          </a:p>
        </p:txBody>
      </p:sp>
    </p:spTree>
    <p:extLst>
      <p:ext uri="{BB962C8B-B14F-4D97-AF65-F5344CB8AC3E}">
        <p14:creationId xmlns:p14="http://schemas.microsoft.com/office/powerpoint/2010/main" val="239531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F8A3B93-B3BF-4676-8E83-7A1FD6FEF0EA}" type="slidenum">
              <a:rPr lang="lt-LT" smtClean="0"/>
              <a:t>1</a:t>
            </a:fld>
            <a:endParaRPr lang="lt-LT"/>
          </a:p>
        </p:txBody>
      </p:sp>
    </p:spTree>
    <p:extLst>
      <p:ext uri="{BB962C8B-B14F-4D97-AF65-F5344CB8AC3E}">
        <p14:creationId xmlns:p14="http://schemas.microsoft.com/office/powerpoint/2010/main" val="167591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F8A3B93-B3BF-4676-8E83-7A1FD6FEF0EA}" type="slidenum">
              <a:rPr lang="lt-LT" smtClean="0"/>
              <a:t>21</a:t>
            </a:fld>
            <a:endParaRPr lang="lt-LT"/>
          </a:p>
        </p:txBody>
      </p:sp>
    </p:spTree>
    <p:extLst>
      <p:ext uri="{BB962C8B-B14F-4D97-AF65-F5344CB8AC3E}">
        <p14:creationId xmlns:p14="http://schemas.microsoft.com/office/powerpoint/2010/main" val="397858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7F8A3B93-B3BF-4676-8E83-7A1FD6FEF0EA}" type="slidenum">
              <a:rPr lang="lt-LT" smtClean="0"/>
              <a:t>22</a:t>
            </a:fld>
            <a:endParaRPr lang="lt-LT"/>
          </a:p>
        </p:txBody>
      </p:sp>
    </p:spTree>
    <p:extLst>
      <p:ext uri="{BB962C8B-B14F-4D97-AF65-F5344CB8AC3E}">
        <p14:creationId xmlns:p14="http://schemas.microsoft.com/office/powerpoint/2010/main" val="12628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D95EAB02-0558-44F1-BF87-402E4FD36690}" type="datetimeFigureOut">
              <a:rPr lang="lt-LT" smtClean="0"/>
              <a:t>2020-09-30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CB01C1F-1A79-49E5-A61C-3616BF9C0B8C}"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81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D95EAB02-0558-44F1-BF87-402E4FD36690}" type="datetimeFigureOut">
              <a:rPr lang="lt-LT" smtClean="0"/>
              <a:t>2020-09-30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377721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D95EAB02-0558-44F1-BF87-402E4FD36690}" type="datetimeFigureOut">
              <a:rPr lang="lt-LT" smtClean="0"/>
              <a:t>2020-09-30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381691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D95EAB02-0558-44F1-BF87-402E4FD36690}" type="datetimeFigureOut">
              <a:rPr lang="lt-LT" smtClean="0"/>
              <a:t>2020-09-30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175165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 ruoš. pavad.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D95EAB02-0558-44F1-BF87-402E4FD36690}" type="datetimeFigureOut">
              <a:rPr lang="lt-LT" smtClean="0"/>
              <a:t>2020-09-30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CB01C1F-1A79-49E5-A61C-3616BF9C0B8C}"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91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D95EAB02-0558-44F1-BF87-402E4FD36690}" type="datetimeFigureOut">
              <a:rPr lang="lt-LT" smtClean="0"/>
              <a:t>2020-09-30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311655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D95EAB02-0558-44F1-BF87-402E4FD36690}" type="datetimeFigureOut">
              <a:rPr lang="lt-LT" smtClean="0"/>
              <a:t>2020-09-30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35872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D95EAB02-0558-44F1-BF87-402E4FD36690}" type="datetimeFigureOut">
              <a:rPr lang="lt-LT" smtClean="0"/>
              <a:t>2020-09-30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39925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5EAB02-0558-44F1-BF87-402E4FD36690}" type="datetimeFigureOut">
              <a:rPr lang="lt-LT" smtClean="0"/>
              <a:t>2020-09-30</a:t>
            </a:fld>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35077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 ruoš. pavad.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5EAB02-0558-44F1-BF87-402E4FD36690}" type="datetimeFigureOut">
              <a:rPr lang="lt-LT" smtClean="0"/>
              <a:t>2020-09-30</a:t>
            </a:fld>
            <a:endParaRPr lang="lt-L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B01C1F-1A79-49E5-A61C-3616BF9C0B8C}" type="slidenum">
              <a:rPr lang="lt-LT" smtClean="0"/>
              <a:t>‹#›</a:t>
            </a:fld>
            <a:endParaRPr lang="lt-LT"/>
          </a:p>
        </p:txBody>
      </p:sp>
    </p:spTree>
    <p:extLst>
      <p:ext uri="{BB962C8B-B14F-4D97-AF65-F5344CB8AC3E}">
        <p14:creationId xmlns:p14="http://schemas.microsoft.com/office/powerpoint/2010/main" val="77315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D95EAB02-0558-44F1-BF87-402E4FD36690}" type="datetimeFigureOut">
              <a:rPr lang="lt-LT" smtClean="0"/>
              <a:t>2020-09-30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CB01C1F-1A79-49E5-A61C-3616BF9C0B8C}" type="slidenum">
              <a:rPr lang="lt-LT" smtClean="0"/>
              <a:t>‹#›</a:t>
            </a:fld>
            <a:endParaRPr lang="lt-LT"/>
          </a:p>
        </p:txBody>
      </p:sp>
    </p:spTree>
    <p:extLst>
      <p:ext uri="{BB962C8B-B14F-4D97-AF65-F5344CB8AC3E}">
        <p14:creationId xmlns:p14="http://schemas.microsoft.com/office/powerpoint/2010/main" val="289881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5EAB02-0558-44F1-BF87-402E4FD36690}" type="datetimeFigureOut">
              <a:rPr lang="lt-LT" smtClean="0"/>
              <a:t>2020-09-30</a:t>
            </a:fld>
            <a:endParaRPr lang="lt-L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CB01C1F-1A79-49E5-A61C-3616BF9C0B8C}" type="slidenum">
              <a:rPr lang="lt-LT" smtClean="0"/>
              <a:t>‹#›</a:t>
            </a:fld>
            <a:endParaRPr lang="lt-L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55728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spcBef>
                <a:spcPts val="1200"/>
              </a:spcBef>
              <a:spcAft>
                <a:spcPts val="1200"/>
              </a:spcAft>
            </a:pPr>
            <a:br>
              <a:rPr lang="lt-LT"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t-LT"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UAB „UKMERGĖS ŠILUMA“</a:t>
            </a:r>
            <a:br>
              <a:rPr lang="lt-LT"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t-LT"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lt-LT"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t-LT"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PASIRUOŠIMO 2020/2021 M. ŠILDYMO SEZONUI</a:t>
            </a:r>
            <a:br>
              <a:rPr lang="lt-LT"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lt-LT"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t-LT"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ATASKAITA </a:t>
            </a:r>
            <a:endParaRPr lang="lt-LT" sz="6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967729" y="4567843"/>
            <a:ext cx="3995546" cy="1661507"/>
          </a:xfrm>
        </p:spPr>
        <p:txBody>
          <a:bodyPr>
            <a:normAutofit fontScale="25000" lnSpcReduction="20000"/>
          </a:bodyPr>
          <a:lstStyle/>
          <a:p>
            <a:r>
              <a:rPr lang="lt-LT" sz="6400" b="1" kern="800" spc="0" dirty="0">
                <a:solidFill>
                  <a:schemeClr val="tx1"/>
                </a:solidFill>
                <a:latin typeface="Times New Roman" panose="02020603050405020304" pitchFamily="18" charset="0"/>
                <a:cs typeface="Times New Roman" panose="02020603050405020304" pitchFamily="18" charset="0"/>
              </a:rPr>
              <a:t>Pranešėjas:</a:t>
            </a:r>
          </a:p>
          <a:p>
            <a:pPr>
              <a:spcBef>
                <a:spcPts val="600"/>
              </a:spcBef>
              <a:spcAft>
                <a:spcPts val="600"/>
              </a:spcAft>
            </a:pPr>
            <a:r>
              <a:rPr lang="lt-LT" sz="6400" b="1" kern="800" spc="0" dirty="0">
                <a:solidFill>
                  <a:schemeClr val="tx1"/>
                </a:solidFill>
                <a:latin typeface="Times New Roman" panose="02020603050405020304" pitchFamily="18" charset="0"/>
                <a:cs typeface="Times New Roman" panose="02020603050405020304" pitchFamily="18" charset="0"/>
              </a:rPr>
              <a:t>R</a:t>
            </a:r>
            <a:r>
              <a:rPr lang="lt-LT" sz="6400" b="1" kern="800" cap="none" spc="0" dirty="0">
                <a:solidFill>
                  <a:schemeClr val="tx1"/>
                </a:solidFill>
                <a:latin typeface="Times New Roman" panose="02020603050405020304" pitchFamily="18" charset="0"/>
                <a:cs typeface="Times New Roman" panose="02020603050405020304" pitchFamily="18" charset="0"/>
              </a:rPr>
              <a:t>aimondas Kaselis</a:t>
            </a:r>
            <a:endParaRPr lang="lt-LT" sz="6400" b="1" kern="800" spc="0" dirty="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r>
              <a:rPr lang="lt-LT" sz="6400" b="1" kern="800" spc="0" dirty="0">
                <a:solidFill>
                  <a:schemeClr val="tx1"/>
                </a:solidFill>
                <a:latin typeface="Times New Roman" panose="02020603050405020304" pitchFamily="18" charset="0"/>
                <a:cs typeface="Times New Roman" panose="02020603050405020304" pitchFamily="18" charset="0"/>
              </a:rPr>
              <a:t>UAB „</a:t>
            </a:r>
            <a:r>
              <a:rPr lang="lt-LT" sz="6400" b="1" kern="800" cap="none" spc="0" dirty="0">
                <a:solidFill>
                  <a:schemeClr val="tx1"/>
                </a:solidFill>
                <a:latin typeface="Times New Roman" panose="02020603050405020304" pitchFamily="18" charset="0"/>
                <a:cs typeface="Times New Roman" panose="02020603050405020304" pitchFamily="18" charset="0"/>
              </a:rPr>
              <a:t>Ukmergės šiluma“</a:t>
            </a:r>
          </a:p>
          <a:p>
            <a:pPr>
              <a:spcBef>
                <a:spcPts val="600"/>
              </a:spcBef>
              <a:spcAft>
                <a:spcPts val="600"/>
              </a:spcAft>
            </a:pPr>
            <a:r>
              <a:rPr lang="lt-LT" sz="6400" b="1" kern="800" cap="none" spc="0" dirty="0">
                <a:solidFill>
                  <a:schemeClr val="tx1"/>
                </a:solidFill>
                <a:latin typeface="Times New Roman" panose="02020603050405020304" pitchFamily="18" charset="0"/>
                <a:cs typeface="Times New Roman" panose="02020603050405020304" pitchFamily="18" charset="0"/>
              </a:rPr>
              <a:t>Direktoriaus pavaduotojas</a:t>
            </a:r>
            <a:endParaRPr lang="lt-LT" sz="6400" b="1" kern="800" spc="0" dirty="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r>
              <a:rPr lang="lt-LT" sz="6400" b="1" kern="800" spc="0" dirty="0">
                <a:solidFill>
                  <a:schemeClr val="tx1"/>
                </a:solidFill>
                <a:latin typeface="Times New Roman" panose="02020603050405020304" pitchFamily="18" charset="0"/>
                <a:cs typeface="Times New Roman" panose="02020603050405020304" pitchFamily="18" charset="0"/>
              </a:rPr>
              <a:t>2020-09-30 </a:t>
            </a:r>
            <a:r>
              <a:rPr lang="lt-LT" sz="6400" b="1" kern="800" cap="none" spc="0" dirty="0">
                <a:solidFill>
                  <a:schemeClr val="tx1"/>
                </a:solidFill>
                <a:latin typeface="Times New Roman" panose="02020603050405020304" pitchFamily="18" charset="0"/>
                <a:cs typeface="Times New Roman" panose="02020603050405020304" pitchFamily="18" charset="0"/>
              </a:rPr>
              <a:t>d.</a:t>
            </a:r>
            <a:endParaRPr lang="lt-LT" sz="6400" b="1" kern="800" spc="0" dirty="0">
              <a:solidFill>
                <a:schemeClr val="tx1"/>
              </a:solidFill>
              <a:latin typeface="Times New Roman" panose="02020603050405020304" pitchFamily="18" charset="0"/>
              <a:cs typeface="Times New Roman" panose="02020603050405020304" pitchFamily="18" charset="0"/>
            </a:endParaRPr>
          </a:p>
          <a:p>
            <a:pPr algn="ctr"/>
            <a:endParaRPr lang="lt-LT" b="1" dirty="0"/>
          </a:p>
        </p:txBody>
      </p:sp>
    </p:spTree>
    <p:extLst>
      <p:ext uri="{BB962C8B-B14F-4D97-AF65-F5344CB8AC3E}">
        <p14:creationId xmlns:p14="http://schemas.microsoft.com/office/powerpoint/2010/main" val="163620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RK-3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399" y="2192694"/>
            <a:ext cx="10457895" cy="4249049"/>
          </a:xfrm>
        </p:spPr>
        <p:txBody>
          <a:bodyPr>
            <a:normAutofit/>
          </a:bodyPr>
          <a:lstStyle/>
          <a:p>
            <a:pPr algn="just">
              <a:spcAft>
                <a:spcPts val="600"/>
              </a:spcAft>
              <a:buFont typeface="Wingdings" panose="05000000000000000000" pitchFamily="2" charset="2"/>
              <a:buChar char="§"/>
            </a:pPr>
            <a:r>
              <a:rPr lang="lt-LT" sz="2800" dirty="0">
                <a:latin typeface="Times New Roman" panose="02020603050405020304" pitchFamily="18" charset="0"/>
                <a:cs typeface="Times New Roman" panose="02020603050405020304" pitchFamily="18" charset="0"/>
              </a:rPr>
              <a:t>  </a:t>
            </a:r>
            <a:r>
              <a:rPr lang="lt-LT" sz="3100" dirty="0">
                <a:solidFill>
                  <a:schemeClr val="tx1"/>
                </a:solidFill>
                <a:latin typeface="Times New Roman" panose="02020603050405020304" pitchFamily="18" charset="0"/>
                <a:cs typeface="Times New Roman" panose="02020603050405020304" pitchFamily="18" charset="0"/>
              </a:rPr>
              <a:t>Pilnai išbandyti ir paruošti katilinės įrenginiai šildymo sezonui:</a:t>
            </a:r>
          </a:p>
          <a:p>
            <a:pPr lvl="2" algn="just">
              <a:spcAft>
                <a:spcPts val="600"/>
              </a:spcAft>
              <a:buFont typeface="Arial" panose="020B0604020202020204" pitchFamily="34" charset="0"/>
              <a:buChar char="•"/>
            </a:pPr>
            <a:r>
              <a:rPr lang="lt-LT" sz="3100" dirty="0">
                <a:solidFill>
                  <a:schemeClr val="tx1"/>
                </a:solidFill>
                <a:latin typeface="Times New Roman" panose="02020603050405020304" pitchFamily="18" charset="0"/>
                <a:cs typeface="Times New Roman" panose="02020603050405020304" pitchFamily="18" charset="0"/>
              </a:rPr>
              <a:t> </a:t>
            </a:r>
            <a:r>
              <a:rPr lang="lt-LT" sz="3100" b="1" spc="100" dirty="0">
                <a:solidFill>
                  <a:schemeClr val="tx1"/>
                </a:solidFill>
                <a:latin typeface="Times New Roman" panose="02020603050405020304" pitchFamily="18" charset="0"/>
                <a:cs typeface="Times New Roman" panose="02020603050405020304" pitchFamily="18" charset="0"/>
              </a:rPr>
              <a:t>Katilai Nr. 1 </a:t>
            </a:r>
            <a:r>
              <a:rPr lang="lt-LT" sz="3100" spc="100" dirty="0">
                <a:solidFill>
                  <a:schemeClr val="tx1"/>
                </a:solidFill>
                <a:latin typeface="Times New Roman" panose="02020603050405020304" pitchFamily="18" charset="0"/>
                <a:cs typeface="Times New Roman" panose="02020603050405020304" pitchFamily="18" charset="0"/>
              </a:rPr>
              <a:t>ir </a:t>
            </a:r>
            <a:r>
              <a:rPr lang="lt-LT" sz="3100" b="1" spc="100" dirty="0">
                <a:solidFill>
                  <a:schemeClr val="tx1"/>
                </a:solidFill>
                <a:latin typeface="Times New Roman" panose="02020603050405020304" pitchFamily="18" charset="0"/>
                <a:cs typeface="Times New Roman" panose="02020603050405020304" pitchFamily="18" charset="0"/>
              </a:rPr>
              <a:t>Nr. 2 </a:t>
            </a:r>
            <a:r>
              <a:rPr lang="lt-LT" sz="3100" spc="100" dirty="0">
                <a:solidFill>
                  <a:schemeClr val="tx1"/>
                </a:solidFill>
                <a:latin typeface="Times New Roman" panose="02020603050405020304" pitchFamily="18" charset="0"/>
                <a:cs typeface="Times New Roman" panose="02020603050405020304" pitchFamily="18" charset="0"/>
              </a:rPr>
              <a:t>- 4,7 MW galios katilai VITOMAX </a:t>
            </a:r>
            <a:r>
              <a:rPr lang="lt-LT" sz="3100" i="1" spc="100" dirty="0">
                <a:solidFill>
                  <a:schemeClr val="tx1"/>
                </a:solidFill>
                <a:latin typeface="Times New Roman" panose="02020603050405020304" pitchFamily="18" charset="0"/>
                <a:cs typeface="Times New Roman" panose="02020603050405020304" pitchFamily="18" charset="0"/>
              </a:rPr>
              <a:t>(atlikti katilų kasmetiniai VKP, katilinės vamzdynų HB, VA ir HB, atlikti degiklių valymo darbai);</a:t>
            </a:r>
          </a:p>
          <a:p>
            <a:pPr lvl="0" algn="just">
              <a:buFont typeface="Wingdings" panose="05000000000000000000" pitchFamily="2" charset="2"/>
              <a:buChar char="§"/>
            </a:pPr>
            <a:r>
              <a:rPr lang="lt-LT" sz="3100" dirty="0">
                <a:solidFill>
                  <a:schemeClr val="tx1"/>
                </a:solidFill>
                <a:latin typeface="Times New Roman" panose="02020603050405020304" pitchFamily="18" charset="0"/>
                <a:cs typeface="Times New Roman" panose="02020603050405020304" pitchFamily="18" charset="0"/>
              </a:rPr>
              <a:t> Atlikti ARĮ bei įvadinių saugiklių bandymai;</a:t>
            </a:r>
          </a:p>
          <a:p>
            <a:pPr lvl="0" algn="just">
              <a:buFont typeface="Wingdings" panose="05000000000000000000" pitchFamily="2" charset="2"/>
              <a:buChar char="§"/>
            </a:pPr>
            <a:r>
              <a:rPr lang="lt-LT" sz="3100" dirty="0">
                <a:solidFill>
                  <a:schemeClr val="tx1"/>
                </a:solidFill>
                <a:latin typeface="Times New Roman" panose="02020603050405020304" pitchFamily="18" charset="0"/>
                <a:cs typeface="Times New Roman" panose="02020603050405020304" pitchFamily="18" charset="0"/>
              </a:rPr>
              <a:t> Atlikta elektros spintų valymas, susidėvėjusios įrangos keitimas;</a:t>
            </a:r>
          </a:p>
          <a:p>
            <a:pPr lvl="0" algn="just">
              <a:buFont typeface="Wingdings" panose="05000000000000000000" pitchFamily="2" charset="2"/>
              <a:buChar char="§"/>
            </a:pPr>
            <a:endParaRPr lang="lt-LT" sz="2800" dirty="0">
              <a:solidFill>
                <a:schemeClr val="tx1"/>
              </a:solidFill>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17933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RK- 4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 </a:t>
            </a:r>
          </a:p>
        </p:txBody>
      </p:sp>
      <p:sp>
        <p:nvSpPr>
          <p:cNvPr id="3" name="Content Placeholder 2"/>
          <p:cNvSpPr>
            <a:spLocks noGrp="1"/>
          </p:cNvSpPr>
          <p:nvPr>
            <p:ph idx="1"/>
          </p:nvPr>
        </p:nvSpPr>
        <p:spPr>
          <a:xfrm>
            <a:off x="793103" y="1845734"/>
            <a:ext cx="10524930" cy="4454482"/>
          </a:xfrm>
        </p:spPr>
        <p:txBody>
          <a:bodyPr>
            <a:normAutofit fontScale="92500" lnSpcReduction="10000"/>
          </a:bodyPr>
          <a:lstStyle/>
          <a:p>
            <a:pPr lvl="0" algn="just">
              <a:buFont typeface="Wingdings" panose="05000000000000000000" pitchFamily="2" charset="2"/>
              <a:buChar char="§"/>
            </a:pPr>
            <a:r>
              <a:rPr lang="lt-LT" sz="2600" dirty="0">
                <a:solidFill>
                  <a:schemeClr val="tx1"/>
                </a:solidFill>
              </a:rPr>
              <a:t> </a:t>
            </a:r>
            <a:r>
              <a:rPr lang="lt-LT" sz="3000" dirty="0">
                <a:solidFill>
                  <a:schemeClr val="tx1"/>
                </a:solidFill>
                <a:latin typeface="Times New Roman" panose="02020603050405020304" pitchFamily="18" charset="0"/>
                <a:cs typeface="Times New Roman" panose="02020603050405020304" pitchFamily="18" charset="0"/>
              </a:rPr>
              <a:t>Atliktas šilumos tinklų ir katilinės vamzdyno HB - 1 770 metrai, trūkimų nebuvo;</a:t>
            </a:r>
          </a:p>
          <a:p>
            <a:pPr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Pilnai išbandyti ir paruošti katilinės įrenginiai šildymo sezonui:</a:t>
            </a:r>
          </a:p>
          <a:p>
            <a:pPr marL="357188" lvl="1" indent="0" algn="just">
              <a:buFont typeface="Arial" panose="020B0604020202020204" pitchFamily="34" charset="0"/>
              <a:buChar char="•"/>
            </a:pPr>
            <a:r>
              <a:rPr lang="lt-LT" sz="3000" dirty="0">
                <a:solidFill>
                  <a:schemeClr val="tx1"/>
                </a:solidFill>
                <a:latin typeface="Times New Roman" panose="02020603050405020304" pitchFamily="18" charset="0"/>
                <a:cs typeface="Times New Roman" panose="02020603050405020304" pitchFamily="18" charset="0"/>
              </a:rPr>
              <a:t> </a:t>
            </a:r>
            <a:r>
              <a:rPr lang="lt-LT" sz="2600" b="1" dirty="0">
                <a:solidFill>
                  <a:schemeClr val="tx1"/>
                </a:solidFill>
                <a:latin typeface="Times New Roman" panose="02020603050405020304" pitchFamily="18" charset="0"/>
                <a:cs typeface="Times New Roman" panose="02020603050405020304" pitchFamily="18" charset="0"/>
              </a:rPr>
              <a:t>Katilai Nr. 1 </a:t>
            </a:r>
            <a:r>
              <a:rPr lang="lt-LT" sz="2600" dirty="0">
                <a:solidFill>
                  <a:schemeClr val="tx1"/>
                </a:solidFill>
                <a:latin typeface="Times New Roman" panose="02020603050405020304" pitchFamily="18" charset="0"/>
                <a:cs typeface="Times New Roman" panose="02020603050405020304" pitchFamily="18" charset="0"/>
              </a:rPr>
              <a:t>ir </a:t>
            </a:r>
            <a:r>
              <a:rPr lang="lt-LT" sz="2600" b="1" dirty="0">
                <a:solidFill>
                  <a:schemeClr val="tx1"/>
                </a:solidFill>
                <a:latin typeface="Times New Roman" panose="02020603050405020304" pitchFamily="18" charset="0"/>
                <a:cs typeface="Times New Roman" panose="02020603050405020304" pitchFamily="18" charset="0"/>
              </a:rPr>
              <a:t>Nr. 2 </a:t>
            </a:r>
            <a:r>
              <a:rPr lang="lt-LT" sz="2600" dirty="0">
                <a:solidFill>
                  <a:schemeClr val="tx1"/>
                </a:solidFill>
                <a:latin typeface="Times New Roman" panose="02020603050405020304" pitchFamily="18" charset="0"/>
                <a:cs typeface="Times New Roman" panose="02020603050405020304" pitchFamily="18" charset="0"/>
              </a:rPr>
              <a:t>- 0,895 MW ir 0,72 MW galios </a:t>
            </a:r>
            <a:r>
              <a:rPr lang="lt-LT" sz="2600" b="1" dirty="0">
                <a:solidFill>
                  <a:schemeClr val="tx1"/>
                </a:solidFill>
                <a:latin typeface="Times New Roman" panose="02020603050405020304" pitchFamily="18" charset="0"/>
                <a:cs typeface="Times New Roman" panose="02020603050405020304" pitchFamily="18" charset="0"/>
              </a:rPr>
              <a:t>katilai VITOPLEX</a:t>
            </a:r>
            <a:r>
              <a:rPr lang="lt-LT" sz="2600" dirty="0">
                <a:solidFill>
                  <a:schemeClr val="tx1"/>
                </a:solidFill>
                <a:latin typeface="Times New Roman" panose="02020603050405020304" pitchFamily="18" charset="0"/>
                <a:cs typeface="Times New Roman" panose="02020603050405020304" pitchFamily="18" charset="0"/>
              </a:rPr>
              <a:t>  TX3  2 vnt. </a:t>
            </a:r>
            <a:r>
              <a:rPr lang="lt-LT" sz="2800" i="1" dirty="0">
                <a:solidFill>
                  <a:schemeClr val="tx1"/>
                </a:solidFill>
                <a:latin typeface="Times New Roman" panose="02020603050405020304" pitchFamily="18" charset="0"/>
                <a:cs typeface="Times New Roman" panose="02020603050405020304" pitchFamily="18" charset="0"/>
              </a:rPr>
              <a:t>(atlikti katilų kasmetiniai VKP, katilinės vamzdynų HB,  atlikti degiklių valymo darbai);</a:t>
            </a:r>
            <a:endParaRPr lang="lt-LT" sz="3000" i="1"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Katilinėje išvalyti įvadiniai grubaus valymo  filtrai;</a:t>
            </a:r>
          </a:p>
          <a:p>
            <a:pPr lvl="0"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Atlikta elektros spintų valymas, susidėvėjusios įrangos keitimas;</a:t>
            </a:r>
          </a:p>
          <a:p>
            <a:pPr lvl="0"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Demontuoti nenaudojami įrenginiai;</a:t>
            </a:r>
          </a:p>
          <a:p>
            <a:pPr lvl="0"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Atlikta metrologinė patikra 9 vnt. įvadinių šilumos skaitiklių;</a:t>
            </a:r>
          </a:p>
          <a:p>
            <a:pPr lvl="0" algn="just">
              <a:buFont typeface="Wingdings" panose="05000000000000000000" pitchFamily="2" charset="2"/>
              <a:buChar char="q"/>
            </a:pPr>
            <a:endParaRPr lang="lt-LT" sz="2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lt-LT" dirty="0"/>
          </a:p>
        </p:txBody>
      </p:sp>
    </p:spTree>
    <p:extLst>
      <p:ext uri="{BB962C8B-B14F-4D97-AF65-F5344CB8AC3E}">
        <p14:creationId xmlns:p14="http://schemas.microsoft.com/office/powerpoint/2010/main" val="18341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617754-C054-43FF-9EEA-E4CD0A3D12C1}"/>
              </a:ext>
            </a:extLst>
          </p:cNvPr>
          <p:cNvSpPr>
            <a:spLocks noGrp="1"/>
          </p:cNvSpPr>
          <p:nvPr>
            <p:ph type="title"/>
          </p:nvPr>
        </p:nvSpPr>
        <p:spPr/>
        <p:txBody>
          <a:bodyPr/>
          <a:lstStyle/>
          <a:p>
            <a:pPr algn="ctr"/>
            <a:r>
              <a:rPr lang="lt-LT" b="1" dirty="0" err="1">
                <a:latin typeface="Times New Roman" panose="02020603050405020304" pitchFamily="18" charset="0"/>
                <a:cs typeface="Times New Roman" panose="02020603050405020304" pitchFamily="18" charset="0"/>
              </a:rPr>
              <a:t>Šventupės</a:t>
            </a:r>
            <a:r>
              <a:rPr lang="lt-LT" b="1" dirty="0">
                <a:latin typeface="Times New Roman" panose="02020603050405020304" pitchFamily="18" charset="0"/>
                <a:cs typeface="Times New Roman" panose="02020603050405020304" pitchFamily="18" charset="0"/>
              </a:rPr>
              <a:t>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a:t>
            </a:r>
          </a:p>
        </p:txBody>
      </p:sp>
      <p:sp>
        <p:nvSpPr>
          <p:cNvPr id="3" name="Turinio vietos rezervavimo ženklas 2">
            <a:extLst>
              <a:ext uri="{FF2B5EF4-FFF2-40B4-BE49-F238E27FC236}">
                <a16:creationId xmlns:a16="http://schemas.microsoft.com/office/drawing/2014/main" id="{66751506-2D55-4054-995B-22EA56F46B26}"/>
              </a:ext>
            </a:extLst>
          </p:cNvPr>
          <p:cNvSpPr>
            <a:spLocks noGrp="1"/>
          </p:cNvSpPr>
          <p:nvPr>
            <p:ph idx="1"/>
          </p:nvPr>
        </p:nvSpPr>
        <p:spPr>
          <a:xfrm>
            <a:off x="1084753" y="2015412"/>
            <a:ext cx="10811777" cy="3853682"/>
          </a:xfrm>
        </p:spPr>
        <p:txBody>
          <a:bodyPr>
            <a:noAutofit/>
          </a:bodyPr>
          <a:lstStyle/>
          <a:p>
            <a:pPr algn="just">
              <a:buFont typeface="Wingdings" panose="05000000000000000000" pitchFamily="2" charset="2"/>
              <a:buChar char="§"/>
            </a:pPr>
            <a:r>
              <a:rPr lang="lt-LT" sz="1600" dirty="0">
                <a:latin typeface="Times New Roman" panose="02020603050405020304" pitchFamily="18" charset="0"/>
                <a:cs typeface="Times New Roman" panose="02020603050405020304" pitchFamily="18" charset="0"/>
              </a:rPr>
              <a:t> </a:t>
            </a:r>
            <a:r>
              <a:rPr lang="lt-LT" dirty="0">
                <a:solidFill>
                  <a:schemeClr val="tx1"/>
                </a:solidFill>
                <a:latin typeface="Times New Roman" panose="02020603050405020304" pitchFamily="18" charset="0"/>
                <a:cs typeface="Times New Roman" panose="02020603050405020304" pitchFamily="18" charset="0"/>
              </a:rPr>
              <a:t>Atliktas šilumos tinklų ir katilinės vamzdynų HB – 4 212 metrai;</a:t>
            </a:r>
          </a:p>
          <a:p>
            <a:pPr algn="just">
              <a:buFont typeface="Wingdings" panose="05000000000000000000" pitchFamily="2" charset="2"/>
              <a:buChar char="§"/>
            </a:pPr>
            <a:r>
              <a:rPr lang="lt-LT" dirty="0">
                <a:solidFill>
                  <a:schemeClr val="tx1"/>
                </a:solidFill>
                <a:latin typeface="Times New Roman" panose="02020603050405020304" pitchFamily="18" charset="0"/>
                <a:cs typeface="Times New Roman" panose="02020603050405020304" pitchFamily="18" charset="0"/>
              </a:rPr>
              <a:t> Atlikta metrologinė patikra  20 vnt. įvadinių šilumos skaitiklių;</a:t>
            </a:r>
          </a:p>
          <a:p>
            <a:pPr algn="just">
              <a:buFont typeface="Wingdings" panose="05000000000000000000" pitchFamily="2" charset="2"/>
              <a:buChar char="§"/>
            </a:pPr>
            <a:r>
              <a:rPr lang="lt-LT" dirty="0">
                <a:solidFill>
                  <a:schemeClr val="tx1"/>
                </a:solidFill>
                <a:latin typeface="Times New Roman" panose="02020603050405020304" pitchFamily="18" charset="0"/>
                <a:cs typeface="Times New Roman" panose="02020603050405020304" pitchFamily="18" charset="0"/>
              </a:rPr>
              <a:t> Pakeista naujais 1 vnt. įvadinių šilumos skaitiklių;</a:t>
            </a:r>
          </a:p>
          <a:p>
            <a:pPr algn="just">
              <a:buFont typeface="Wingdings" panose="05000000000000000000" pitchFamily="2" charset="2"/>
              <a:buChar char="§"/>
            </a:pPr>
            <a:r>
              <a:rPr lang="lt-LT" dirty="0">
                <a:solidFill>
                  <a:schemeClr val="tx1"/>
                </a:solidFill>
                <a:latin typeface="Times New Roman" panose="02020603050405020304" pitchFamily="18" charset="0"/>
                <a:cs typeface="Times New Roman" panose="02020603050405020304" pitchFamily="18" charset="0"/>
              </a:rPr>
              <a:t> Pilnai išbandyti ir paruošti katilinės įrenginiai šildymo sezonui:</a:t>
            </a:r>
          </a:p>
          <a:p>
            <a:pPr marL="357188" indent="0" algn="just">
              <a:buFont typeface="Arial" panose="020B0604020202020204" pitchFamily="34" charset="0"/>
              <a:buChar char="•"/>
              <a:tabLst>
                <a:tab pos="539750" algn="l"/>
              </a:tabLst>
            </a:pPr>
            <a:r>
              <a:rPr lang="lt-LT" dirty="0">
                <a:solidFill>
                  <a:schemeClr val="tx1"/>
                </a:solidFill>
                <a:latin typeface="Times New Roman" panose="02020603050405020304" pitchFamily="18" charset="0"/>
                <a:cs typeface="Times New Roman" panose="02020603050405020304" pitchFamily="18" charset="0"/>
              </a:rPr>
              <a:t>	</a:t>
            </a:r>
            <a:r>
              <a:rPr lang="lt-LT" b="1" dirty="0">
                <a:solidFill>
                  <a:schemeClr val="tx1"/>
                </a:solidFill>
                <a:latin typeface="Times New Roman" panose="02020603050405020304" pitchFamily="18" charset="0"/>
                <a:cs typeface="Times New Roman" panose="02020603050405020304" pitchFamily="18" charset="0"/>
              </a:rPr>
              <a:t>Katilas Nr. 1  </a:t>
            </a:r>
            <a:r>
              <a:rPr lang="lt-LT" dirty="0">
                <a:solidFill>
                  <a:schemeClr val="tx1"/>
                </a:solidFill>
                <a:latin typeface="Times New Roman" panose="02020603050405020304" pitchFamily="18" charset="0"/>
                <a:cs typeface="Times New Roman" panose="02020603050405020304" pitchFamily="18" charset="0"/>
              </a:rPr>
              <a:t>-  1,5 MW galios biokuro katilas 31 </a:t>
            </a:r>
            <a:r>
              <a:rPr lang="lt-LT" dirty="0" err="1">
                <a:solidFill>
                  <a:schemeClr val="tx1"/>
                </a:solidFill>
                <a:latin typeface="Times New Roman" panose="02020603050405020304" pitchFamily="18" charset="0"/>
                <a:cs typeface="Times New Roman" panose="02020603050405020304" pitchFamily="18" charset="0"/>
              </a:rPr>
              <a:t>Šila</a:t>
            </a:r>
            <a:r>
              <a:rPr lang="lt-LT" dirty="0">
                <a:solidFill>
                  <a:schemeClr val="tx1"/>
                </a:solidFill>
                <a:latin typeface="Times New Roman" panose="02020603050405020304" pitchFamily="18" charset="0"/>
                <a:cs typeface="Times New Roman" panose="02020603050405020304" pitchFamily="18" charset="0"/>
              </a:rPr>
              <a:t> su priklausiniais  </a:t>
            </a:r>
            <a:r>
              <a:rPr lang="lt-LT" i="1" dirty="0">
                <a:solidFill>
                  <a:schemeClr val="tx1"/>
                </a:solidFill>
                <a:latin typeface="Times New Roman" panose="02020603050405020304" pitchFamily="18" charset="0"/>
                <a:cs typeface="Times New Roman" panose="02020603050405020304" pitchFamily="18" charset="0"/>
              </a:rPr>
              <a:t>(atlikti kasmetiniai VKP, katilinės vamzdynų HB,  pakeisti sutrūkę </a:t>
            </a:r>
            <a:r>
              <a:rPr lang="lt-LT" i="1" dirty="0" err="1">
                <a:solidFill>
                  <a:schemeClr val="tx1"/>
                </a:solidFill>
                <a:latin typeface="Times New Roman" panose="02020603050405020304" pitchFamily="18" charset="0"/>
                <a:cs typeface="Times New Roman" panose="02020603050405020304" pitchFamily="18" charset="0"/>
              </a:rPr>
              <a:t>ardeliai</a:t>
            </a:r>
            <a:r>
              <a:rPr lang="lt-LT" i="1" dirty="0">
                <a:solidFill>
                  <a:schemeClr val="tx1"/>
                </a:solidFill>
                <a:latin typeface="Times New Roman" panose="02020603050405020304" pitchFamily="18" charset="0"/>
                <a:cs typeface="Times New Roman" panose="02020603050405020304" pitchFamily="18" charset="0"/>
              </a:rPr>
              <a:t>  naujais – 2 vnt., 	 pašalinti pelenai iš  dūmtraukio duobės ir išvalyti dūmų kanalai);</a:t>
            </a:r>
          </a:p>
          <a:p>
            <a:pPr marL="357188" indent="0" algn="just">
              <a:buFont typeface="Arial" panose="020B0604020202020204" pitchFamily="34" charset="0"/>
              <a:buChar char="•"/>
              <a:tabLst>
                <a:tab pos="539750" algn="l"/>
              </a:tabLst>
            </a:pPr>
            <a:r>
              <a:rPr lang="lt-LT" dirty="0">
                <a:solidFill>
                  <a:schemeClr val="tx1"/>
                </a:solidFill>
                <a:latin typeface="Times New Roman" panose="02020603050405020304" pitchFamily="18" charset="0"/>
                <a:cs typeface="Times New Roman" panose="02020603050405020304" pitchFamily="18" charset="0"/>
              </a:rPr>
              <a:t>	</a:t>
            </a:r>
            <a:r>
              <a:rPr lang="lt-LT" b="1" dirty="0">
                <a:solidFill>
                  <a:schemeClr val="tx1"/>
                </a:solidFill>
                <a:latin typeface="Times New Roman" panose="02020603050405020304" pitchFamily="18" charset="0"/>
                <a:cs typeface="Times New Roman" panose="02020603050405020304" pitchFamily="18" charset="0"/>
              </a:rPr>
              <a:t>Katilas Nr. 2</a:t>
            </a:r>
            <a:r>
              <a:rPr lang="lt-LT" dirty="0">
                <a:solidFill>
                  <a:schemeClr val="tx1"/>
                </a:solidFill>
                <a:latin typeface="Times New Roman" panose="02020603050405020304" pitchFamily="18" charset="0"/>
                <a:cs typeface="Times New Roman" panose="02020603050405020304" pitchFamily="18" charset="0"/>
              </a:rPr>
              <a:t> -  dujinis vandens šildymo katilas VK – 21  1 MW: (</a:t>
            </a:r>
            <a:r>
              <a:rPr lang="lt-LT" i="1" dirty="0">
                <a:solidFill>
                  <a:schemeClr val="tx1"/>
                </a:solidFill>
                <a:latin typeface="Times New Roman" panose="02020603050405020304" pitchFamily="18" charset="0"/>
                <a:cs typeface="Times New Roman" panose="02020603050405020304" pitchFamily="18" charset="0"/>
              </a:rPr>
              <a:t>atliktas katilo VKP, VA ir HB</a:t>
            </a:r>
            <a:r>
              <a:rPr lang="lt-LT" dirty="0">
                <a:solidFill>
                  <a:schemeClr val="tx1"/>
                </a:solidFill>
                <a:latin typeface="Times New Roman" panose="02020603050405020304" pitchFamily="18" charset="0"/>
                <a:cs typeface="Times New Roman" panose="02020603050405020304" pitchFamily="18" charset="0"/>
              </a:rPr>
              <a:t>)</a:t>
            </a:r>
          </a:p>
          <a:p>
            <a:pPr marL="357188" indent="0" algn="just">
              <a:buFont typeface="Arial" panose="020B0604020202020204" pitchFamily="34" charset="0"/>
              <a:buChar char="•"/>
              <a:tabLst>
                <a:tab pos="539750" algn="l"/>
              </a:tabLst>
            </a:pPr>
            <a:r>
              <a:rPr lang="lt-LT" dirty="0">
                <a:solidFill>
                  <a:schemeClr val="tx1"/>
                </a:solidFill>
                <a:latin typeface="Times New Roman" panose="02020603050405020304" pitchFamily="18" charset="0"/>
                <a:cs typeface="Times New Roman" panose="02020603050405020304" pitchFamily="18" charset="0"/>
              </a:rPr>
              <a:t> Sumontuoti elektroniniai apskaitos prietaisai termofikacinio vandens stebėjimui ir skubiam avarijų šalinimui, bei tolimesniam gamybos ciklo analizavimui.</a:t>
            </a:r>
          </a:p>
        </p:txBody>
      </p:sp>
    </p:spTree>
    <p:extLst>
      <p:ext uri="{BB962C8B-B14F-4D97-AF65-F5344CB8AC3E}">
        <p14:creationId xmlns:p14="http://schemas.microsoft.com/office/powerpoint/2010/main" val="231862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1821"/>
          </a:xfrm>
        </p:spPr>
        <p:txBody>
          <a:bodyPr/>
          <a:lstStyle/>
          <a:p>
            <a:pPr algn="ctr"/>
            <a:r>
              <a:rPr lang="lt-LT" b="1" dirty="0">
                <a:latin typeface="Times New Roman" panose="02020603050405020304" pitchFamily="18" charset="0"/>
                <a:cs typeface="Times New Roman" panose="02020603050405020304" pitchFamily="18" charset="0"/>
              </a:rPr>
              <a:t>Bendri</a:t>
            </a:r>
            <a:r>
              <a:rPr lang="en-US" b="1" dirty="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pasirengimo duomenys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1094" y="2202024"/>
            <a:ext cx="10655559" cy="4226768"/>
          </a:xfrm>
        </p:spPr>
        <p:txBody>
          <a:bodyPr>
            <a:normAutofit/>
          </a:bodyPr>
          <a:lstStyle/>
          <a:p>
            <a:pPr algn="just">
              <a:buFont typeface="Wingdings" panose="05000000000000000000" pitchFamily="2" charset="2"/>
              <a:buChar char="§"/>
            </a:pPr>
            <a:r>
              <a:rPr lang="lt-LT" sz="3000" dirty="0">
                <a:latin typeface="Times New Roman" panose="02020603050405020304" pitchFamily="18" charset="0"/>
                <a:cs typeface="Times New Roman" panose="02020603050405020304" pitchFamily="18" charset="0"/>
              </a:rPr>
              <a:t> </a:t>
            </a:r>
            <a:r>
              <a:rPr lang="lt-LT" sz="3000" dirty="0">
                <a:solidFill>
                  <a:schemeClr val="tx1"/>
                </a:solidFill>
                <a:latin typeface="Times New Roman" panose="02020603050405020304" pitchFamily="18" charset="0"/>
                <a:cs typeface="Times New Roman" panose="02020603050405020304" pitchFamily="18" charset="0"/>
              </a:rPr>
              <a:t>Viso metrologiškai patikrinta įvadinių šilumos skaitiklių – 148 vnt., iš jų 16 vnt. mažos galios katilinėse;</a:t>
            </a:r>
          </a:p>
          <a:p>
            <a:pPr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Bendras išbandytų šilumos tiekimo tinklų vamzdynų ilgis – 48 854 metrai;</a:t>
            </a:r>
          </a:p>
          <a:p>
            <a:pPr algn="just">
              <a:buFont typeface="Wingdings" panose="05000000000000000000" pitchFamily="2" charset="2"/>
              <a:buChar char="§"/>
            </a:pPr>
            <a:r>
              <a:rPr lang="lt-LT" sz="3000" dirty="0">
                <a:solidFill>
                  <a:schemeClr val="tx1"/>
                </a:solidFill>
                <a:latin typeface="Times New Roman" panose="02020603050405020304" pitchFamily="18" charset="0"/>
                <a:cs typeface="Times New Roman" panose="02020603050405020304" pitchFamily="18" charset="0"/>
              </a:rPr>
              <a:t> Bendras pakeistų vamzdynų ilgis – 2750 m:</a:t>
            </a:r>
          </a:p>
          <a:p>
            <a:pPr marL="357188" lvl="1" indent="0" algn="just">
              <a:buFont typeface="Arial" panose="020B0604020202020204" pitchFamily="34" charset="0"/>
              <a:buChar char="•"/>
              <a:tabLst>
                <a:tab pos="895350" algn="l"/>
              </a:tabLst>
            </a:pPr>
            <a:r>
              <a:rPr lang="lt-LT" sz="2800" dirty="0">
                <a:solidFill>
                  <a:schemeClr val="tx1"/>
                </a:solidFill>
                <a:latin typeface="Times New Roman" panose="02020603050405020304" pitchFamily="18" charset="0"/>
                <a:cs typeface="Times New Roman" panose="02020603050405020304" pitchFamily="18" charset="0"/>
              </a:rPr>
              <a:t> </a:t>
            </a:r>
            <a:r>
              <a:rPr lang="lt-LT" sz="2800" i="1" dirty="0">
                <a:solidFill>
                  <a:schemeClr val="tx1"/>
                </a:solidFill>
                <a:latin typeface="Times New Roman" panose="02020603050405020304" pitchFamily="18" charset="0"/>
                <a:cs typeface="Times New Roman" panose="02020603050405020304" pitchFamily="18" charset="0"/>
              </a:rPr>
              <a:t>pakeista vamzdynų ūkio būdu - 984 m;</a:t>
            </a:r>
          </a:p>
          <a:p>
            <a:pPr marL="357188" lvl="1" indent="0" algn="just">
              <a:buFont typeface="Arial" panose="020B0604020202020204" pitchFamily="34" charset="0"/>
              <a:buChar char="•"/>
              <a:tabLst>
                <a:tab pos="895350" algn="l"/>
              </a:tabLst>
            </a:pPr>
            <a:r>
              <a:rPr lang="lt-LT" sz="2800" i="1" dirty="0">
                <a:solidFill>
                  <a:schemeClr val="tx1"/>
                </a:solidFill>
                <a:latin typeface="Times New Roman" panose="02020603050405020304" pitchFamily="18" charset="0"/>
                <a:cs typeface="Times New Roman" panose="02020603050405020304" pitchFamily="18" charset="0"/>
              </a:rPr>
              <a:t> Linų g. projektas – 1766 m;</a:t>
            </a:r>
          </a:p>
          <a:p>
            <a:pPr marL="201168" lvl="1" indent="0">
              <a:buNone/>
            </a:pPr>
            <a:endParaRPr lang="lt-LT" dirty="0"/>
          </a:p>
        </p:txBody>
      </p:sp>
    </p:spTree>
    <p:extLst>
      <p:ext uri="{BB962C8B-B14F-4D97-AF65-F5344CB8AC3E}">
        <p14:creationId xmlns:p14="http://schemas.microsoft.com/office/powerpoint/2010/main" val="317793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1821"/>
          </a:xfrm>
        </p:spPr>
        <p:txBody>
          <a:bodyPr/>
          <a:lstStyle/>
          <a:p>
            <a:pPr algn="ctr"/>
            <a:r>
              <a:rPr lang="lt-LT" b="1" dirty="0">
                <a:latin typeface="Times New Roman" panose="02020603050405020304" pitchFamily="18" charset="0"/>
                <a:cs typeface="Times New Roman" panose="02020603050405020304" pitchFamily="18" charset="0"/>
              </a:rPr>
              <a:t>Bendri pasirengimo duomenys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7706" y="2192694"/>
            <a:ext cx="10263674" cy="4236098"/>
          </a:xfrm>
        </p:spPr>
        <p:txBody>
          <a:bodyPr>
            <a:normAutofit fontScale="32500" lnSpcReduction="20000"/>
          </a:bodyPr>
          <a:lstStyle/>
          <a:p>
            <a:pPr algn="just">
              <a:buFont typeface="Wingdings" panose="05000000000000000000" pitchFamily="2" charset="2"/>
              <a:buChar char="§"/>
            </a:pPr>
            <a:r>
              <a:rPr lang="lt-LT" sz="8800" dirty="0">
                <a:solidFill>
                  <a:schemeClr val="tx1"/>
                </a:solidFill>
                <a:latin typeface="Times New Roman" panose="02020603050405020304" pitchFamily="18" charset="0"/>
                <a:cs typeface="Times New Roman" panose="02020603050405020304" pitchFamily="18" charset="0"/>
              </a:rPr>
              <a:t> </a:t>
            </a:r>
            <a:r>
              <a:rPr lang="lt-LT" sz="9200" dirty="0">
                <a:solidFill>
                  <a:schemeClr val="tx1"/>
                </a:solidFill>
                <a:latin typeface="Times New Roman" panose="02020603050405020304" pitchFamily="18" charset="0"/>
                <a:cs typeface="Times New Roman" panose="02020603050405020304" pitchFamily="18" charset="0"/>
              </a:rPr>
              <a:t>Šildymo sezonui viso parengta 18 katilinių, iš jų 13 mažos galios katilinių:</a:t>
            </a:r>
          </a:p>
          <a:p>
            <a:pPr marL="357188" lvl="1" indent="0" algn="just">
              <a:buFont typeface="Arial" panose="020B0604020202020204" pitchFamily="34" charset="0"/>
              <a:buChar char="•"/>
              <a:tabLst>
                <a:tab pos="895350" algn="l"/>
              </a:tabLst>
            </a:pPr>
            <a:r>
              <a:rPr lang="lt-LT" sz="8600" dirty="0">
                <a:solidFill>
                  <a:schemeClr val="tx1"/>
                </a:solidFill>
                <a:latin typeface="Times New Roman" panose="02020603050405020304" pitchFamily="18" charset="0"/>
                <a:cs typeface="Times New Roman" panose="02020603050405020304" pitchFamily="18" charset="0"/>
              </a:rPr>
              <a:t> </a:t>
            </a:r>
            <a:r>
              <a:rPr lang="lt-LT" sz="8600" i="1" dirty="0">
                <a:solidFill>
                  <a:schemeClr val="tx1"/>
                </a:solidFill>
                <a:latin typeface="Times New Roman" panose="02020603050405020304" pitchFamily="18" charset="0"/>
                <a:cs typeface="Times New Roman" panose="02020603050405020304" pitchFamily="18" charset="0"/>
              </a:rPr>
              <a:t>7 mažos galios gamtinėmis dujomis kūrenamos katilinės Pašilėje;</a:t>
            </a:r>
          </a:p>
          <a:p>
            <a:pPr marL="357188" lvl="1" indent="0" algn="just">
              <a:buFont typeface="Arial" panose="020B0604020202020204" pitchFamily="34" charset="0"/>
              <a:buChar char="•"/>
              <a:tabLst>
                <a:tab pos="895350" algn="l"/>
              </a:tabLst>
            </a:pPr>
            <a:r>
              <a:rPr lang="lt-LT" sz="8600" i="1" dirty="0">
                <a:solidFill>
                  <a:schemeClr val="tx1"/>
                </a:solidFill>
                <a:latin typeface="Times New Roman" panose="02020603050405020304" pitchFamily="18" charset="0"/>
                <a:cs typeface="Times New Roman" panose="02020603050405020304" pitchFamily="18" charset="0"/>
              </a:rPr>
              <a:t> 2 mažos galios gamtinėmis dujomis kūrenamos katilinės Deltuvoje; </a:t>
            </a:r>
          </a:p>
          <a:p>
            <a:pPr marL="357188" lvl="1" indent="0" algn="just">
              <a:buFont typeface="Arial" panose="020B0604020202020204" pitchFamily="34" charset="0"/>
              <a:buChar char="•"/>
              <a:tabLst>
                <a:tab pos="895350" algn="l"/>
              </a:tabLst>
            </a:pPr>
            <a:r>
              <a:rPr lang="lt-LT" sz="8600" i="1" dirty="0">
                <a:solidFill>
                  <a:schemeClr val="tx1"/>
                </a:solidFill>
                <a:latin typeface="Times New Roman" panose="02020603050405020304" pitchFamily="18" charset="0"/>
                <a:cs typeface="Times New Roman" panose="02020603050405020304" pitchFamily="18" charset="0"/>
              </a:rPr>
              <a:t> 3 mažos galios gamtinėmis dujomis kūrenama katilinė Gedimino g., Utenos g. 4 ir Kauno g. 44;</a:t>
            </a:r>
          </a:p>
          <a:p>
            <a:pPr marL="357188" lvl="1" indent="0" algn="just">
              <a:buFont typeface="Arial" panose="020B0604020202020204" pitchFamily="34" charset="0"/>
              <a:buChar char="•"/>
              <a:tabLst>
                <a:tab pos="895350" algn="l"/>
              </a:tabLst>
            </a:pPr>
            <a:r>
              <a:rPr lang="lt-LT" sz="8600" i="1" dirty="0">
                <a:solidFill>
                  <a:schemeClr val="tx1"/>
                </a:solidFill>
                <a:latin typeface="Times New Roman" panose="02020603050405020304" pitchFamily="18" charset="0"/>
                <a:cs typeface="Times New Roman" panose="02020603050405020304" pitchFamily="18" charset="0"/>
              </a:rPr>
              <a:t> 1 medienos granulėmis kūrenama katilinė aptarnaujanti Deltuvos mokyklą ir Deltuvos vaikų darželį</a:t>
            </a:r>
            <a:r>
              <a:rPr lang="lt-LT" sz="8600" dirty="0">
                <a:solidFill>
                  <a:schemeClr val="tx1"/>
                </a:solidFill>
                <a:latin typeface="Times New Roman" panose="02020603050405020304" pitchFamily="18" charset="0"/>
                <a:cs typeface="Times New Roman" panose="02020603050405020304" pitchFamily="18" charset="0"/>
              </a:rPr>
              <a:t>.</a:t>
            </a:r>
          </a:p>
          <a:p>
            <a:pPr marL="357188" lvl="1" indent="0" algn="just">
              <a:buNone/>
              <a:tabLst>
                <a:tab pos="895350" algn="l"/>
              </a:tabLst>
            </a:pPr>
            <a:endParaRPr lang="lt-LT" sz="8000" dirty="0">
              <a:solidFill>
                <a:schemeClr val="tx1"/>
              </a:solidFill>
              <a:latin typeface="Times New Roman" panose="02020603050405020304" pitchFamily="18" charset="0"/>
              <a:cs typeface="Times New Roman" panose="02020603050405020304" pitchFamily="18" charset="0"/>
            </a:endParaRPr>
          </a:p>
          <a:p>
            <a:pPr marL="0" lvl="1" indent="0" algn="just">
              <a:buFont typeface="Wingdings" panose="05000000000000000000" pitchFamily="2" charset="2"/>
              <a:buChar char="§"/>
            </a:pPr>
            <a:r>
              <a:rPr lang="lt-LT" sz="9800" dirty="0">
                <a:solidFill>
                  <a:schemeClr val="tx1"/>
                </a:solidFill>
                <a:latin typeface="Times New Roman" panose="02020603050405020304" pitchFamily="18" charset="0"/>
                <a:cs typeface="Times New Roman" panose="02020603050405020304" pitchFamily="18" charset="0"/>
              </a:rPr>
              <a:t> </a:t>
            </a:r>
            <a:r>
              <a:rPr lang="lt-LT" sz="9200" dirty="0">
                <a:solidFill>
                  <a:schemeClr val="tx1"/>
                </a:solidFill>
                <a:latin typeface="Times New Roman" panose="02020603050405020304" pitchFamily="18" charset="0"/>
                <a:cs typeface="Times New Roman" panose="02020603050405020304" pitchFamily="18" charset="0"/>
              </a:rPr>
              <a:t>Pilnai suformuotas ir atestuotas gamybinis katilinių ir šilumos tiekimo tinklų priežiūros personalas.</a:t>
            </a:r>
          </a:p>
          <a:p>
            <a:pPr lvl="1">
              <a:buFont typeface="Wingdings" panose="05000000000000000000" pitchFamily="2" charset="2"/>
              <a:buChar char="q"/>
            </a:pPr>
            <a:endParaRPr lang="lt-LT" dirty="0"/>
          </a:p>
        </p:txBody>
      </p:sp>
    </p:spTree>
    <p:extLst>
      <p:ext uri="{BB962C8B-B14F-4D97-AF65-F5344CB8AC3E}">
        <p14:creationId xmlns:p14="http://schemas.microsoft.com/office/powerpoint/2010/main" val="12025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279EABD-B8ED-47D1-9C1C-49DF990B02AD}"/>
              </a:ext>
            </a:extLst>
          </p:cNvPr>
          <p:cNvSpPr>
            <a:spLocks noGrp="1"/>
          </p:cNvSpPr>
          <p:nvPr>
            <p:ph type="title"/>
          </p:nvPr>
        </p:nvSpPr>
        <p:spPr>
          <a:xfrm>
            <a:off x="1097280" y="-643812"/>
            <a:ext cx="10058400" cy="3303035"/>
          </a:xfrm>
        </p:spPr>
        <p:txBody>
          <a:bodyPr>
            <a:normAutofit/>
          </a:bodyPr>
          <a:lstStyle/>
          <a:p>
            <a:pPr algn="ctr">
              <a:lnSpc>
                <a:spcPct val="115000"/>
              </a:lnSpc>
              <a:spcAft>
                <a:spcPts val="1000"/>
              </a:spcAft>
            </a:pPr>
            <a:r>
              <a:rPr lang="lt-LT" sz="3600" b="1" dirty="0">
                <a:effectLst/>
                <a:latin typeface="Times New Roman" panose="02020603050405020304" pitchFamily="18" charset="0"/>
                <a:ea typeface="Times New Roman" panose="02020603050405020304" pitchFamily="18" charset="0"/>
                <a:cs typeface="Times New Roman" panose="02020603050405020304" pitchFamily="18" charset="0"/>
              </a:rPr>
              <a:t>Valstybinės Energetikos Reguliavimo Tarybos</a:t>
            </a:r>
            <a:r>
              <a:rPr lang="lt-LT" sz="3600" b="1" dirty="0">
                <a:latin typeface="Times New Roman" panose="02020603050405020304" pitchFamily="18" charset="0"/>
                <a:ea typeface="Times New Roman" panose="02020603050405020304" pitchFamily="18" charset="0"/>
                <a:cs typeface="Times New Roman" panose="02020603050405020304" pitchFamily="18" charset="0"/>
              </a:rPr>
              <a:t> planinis</a:t>
            </a:r>
            <a:r>
              <a:rPr lang="lt-LT" sz="3600" b="1" dirty="0">
                <a:effectLst/>
                <a:latin typeface="Times New Roman" panose="02020603050405020304" pitchFamily="18" charset="0"/>
                <a:ea typeface="Times New Roman" panose="02020603050405020304" pitchFamily="18" charset="0"/>
                <a:cs typeface="Times New Roman" panose="02020603050405020304" pitchFamily="18" charset="0"/>
              </a:rPr>
              <a:t> patikrinimas UAB „Ukmergės šiluma“ įmonėje</a:t>
            </a:r>
            <a:br>
              <a:rPr lang="lt-LT" sz="1800" dirty="0">
                <a:effectLst/>
                <a:latin typeface="Calibri" panose="020F0502020204030204" pitchFamily="34" charset="0"/>
                <a:ea typeface="Calibri" panose="020F0502020204030204" pitchFamily="34" charset="0"/>
                <a:cs typeface="Times New Roman" panose="02020603050405020304" pitchFamily="18" charset="0"/>
              </a:rPr>
            </a:br>
            <a:endParaRPr lang="lt-LT" dirty="0"/>
          </a:p>
        </p:txBody>
      </p:sp>
      <p:sp>
        <p:nvSpPr>
          <p:cNvPr id="3" name="Turinio vietos rezervavimo ženklas 2">
            <a:extLst>
              <a:ext uri="{FF2B5EF4-FFF2-40B4-BE49-F238E27FC236}">
                <a16:creationId xmlns:a16="http://schemas.microsoft.com/office/drawing/2014/main" id="{B790927D-A9DE-41A8-BA9D-8B7679529BF8}"/>
              </a:ext>
            </a:extLst>
          </p:cNvPr>
          <p:cNvSpPr>
            <a:spLocks noGrp="1"/>
          </p:cNvSpPr>
          <p:nvPr>
            <p:ph idx="1"/>
          </p:nvPr>
        </p:nvSpPr>
        <p:spPr>
          <a:xfrm>
            <a:off x="923731" y="1978090"/>
            <a:ext cx="10231949" cy="4534676"/>
          </a:xfrm>
        </p:spPr>
        <p:txBody>
          <a:bodyPr>
            <a:normAutofit/>
          </a:bodyPr>
          <a:lstStyle/>
          <a:p>
            <a:r>
              <a:rPr lang="lt-LT"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Valstybinė energetikos reguliavimo taryba vadovaudamasi LR energetikos įstatymu, </a:t>
            </a:r>
            <a:r>
              <a:rPr lang="lt-LT"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VERT nutarimais, bei „objektų įrenginių patikrinimų 2020 metais plano patvirtinimu“, 2020 08 mėn. atliko UAB „Ukmergės Šiluma“  šilumos gamybos, perdavimo ir dujų įrenginių planinį patikrinimą. Tokio mąsto patikrinimai vyksta kas 5 metus.</a:t>
            </a:r>
          </a:p>
          <a:p>
            <a:pPr algn="just">
              <a:lnSpc>
                <a:spcPct val="100000"/>
              </a:lnSpc>
              <a:spcAft>
                <a:spcPts val="1000"/>
              </a:spcAft>
            </a:pPr>
            <a:r>
              <a:rPr lang="lt-LT"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Planinio patikrinimo metu buvo tikrinama projektinė, techninė, eksploatavimo, energetikos darbuotojų atestavimo ir operatyvinė dokumentacija. VERT inspektoriai tikrino įmonei priklausančias katilines, gamybos šaltinius, dujų ūkį, šilumos perdavimo tinklus, dūmtraukius, statinius ir teritorijas. Po savaitę vykusios intensyvios ir kompleksinės patikros gautos patikrinimo išvadas:</a:t>
            </a:r>
          </a:p>
          <a:p>
            <a:pPr marL="0" indent="0" algn="ctr">
              <a:lnSpc>
                <a:spcPct val="100000"/>
              </a:lnSpc>
              <a:spcAft>
                <a:spcPts val="1000"/>
              </a:spcAft>
              <a:buNone/>
            </a:pPr>
            <a:endParaRPr lang="lt-LT"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0000"/>
              </a:lnSpc>
              <a:spcAft>
                <a:spcPts val="1000"/>
              </a:spcAft>
              <a:buNone/>
            </a:pPr>
            <a:r>
              <a:rPr lang="lt-LT"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„Veikla vykdoma nepažeidžiant teisės aktų reikalavimų“</a:t>
            </a:r>
          </a:p>
          <a:p>
            <a:endParaRPr lang="lt-LT" dirty="0"/>
          </a:p>
        </p:txBody>
      </p:sp>
    </p:spTree>
    <p:extLst>
      <p:ext uri="{BB962C8B-B14F-4D97-AF65-F5344CB8AC3E}">
        <p14:creationId xmlns:p14="http://schemas.microsoft.com/office/powerpoint/2010/main" val="265384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D22079-F744-4C13-B48D-919ABA265691}"/>
              </a:ext>
            </a:extLst>
          </p:cNvPr>
          <p:cNvSpPr>
            <a:spLocks noGrp="1"/>
          </p:cNvSpPr>
          <p:nvPr>
            <p:ph type="title" idx="4294967295"/>
          </p:nvPr>
        </p:nvSpPr>
        <p:spPr>
          <a:xfrm>
            <a:off x="758952" y="250762"/>
            <a:ext cx="10664952" cy="4220654"/>
          </a:xfrm>
        </p:spPr>
        <p:txBody>
          <a:bodyPr>
            <a:normAutofit/>
          </a:bodyPr>
          <a:lstStyle/>
          <a:p>
            <a:pPr algn="ctr"/>
            <a:r>
              <a:rPr lang="lt-LT" b="1" cap="all" dirty="0">
                <a:solidFill>
                  <a:schemeClr val="tx1"/>
                </a:solidFill>
                <a:latin typeface="Times New Roman" panose="02020603050405020304" pitchFamily="18" charset="0"/>
                <a:cs typeface="Times New Roman" panose="02020603050405020304" pitchFamily="18" charset="0"/>
              </a:rPr>
              <a:t>DĖL KARŠTO VANDENS TIEKIMO STABDYMO LAIKOTARPIO PLANINIŲ REMONTŲ METU</a:t>
            </a:r>
          </a:p>
        </p:txBody>
      </p:sp>
    </p:spTree>
    <p:extLst>
      <p:ext uri="{BB962C8B-B14F-4D97-AF65-F5344CB8AC3E}">
        <p14:creationId xmlns:p14="http://schemas.microsoft.com/office/powerpoint/2010/main" val="77501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7DD858F6-F430-4686-861E-85E60E6B3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 y="161926"/>
            <a:ext cx="9003752" cy="6610350"/>
          </a:xfrm>
          <a:prstGeom prst="rect">
            <a:avLst/>
          </a:prstGeom>
        </p:spPr>
      </p:pic>
      <p:pic>
        <p:nvPicPr>
          <p:cNvPr id="4" name="Paveikslėlis 3">
            <a:extLst>
              <a:ext uri="{FF2B5EF4-FFF2-40B4-BE49-F238E27FC236}">
                <a16:creationId xmlns:a16="http://schemas.microsoft.com/office/drawing/2014/main" id="{FB6AB53C-ABCD-4135-9D22-DDC5344E73E4}"/>
              </a:ext>
            </a:extLst>
          </p:cNvPr>
          <p:cNvPicPr>
            <a:picLocks noChangeAspect="1"/>
          </p:cNvPicPr>
          <p:nvPr/>
        </p:nvPicPr>
        <p:blipFill>
          <a:blip r:embed="rId3"/>
          <a:stretch>
            <a:fillRect/>
          </a:stretch>
        </p:blipFill>
        <p:spPr>
          <a:xfrm>
            <a:off x="1185436" y="0"/>
            <a:ext cx="9821127" cy="6858000"/>
          </a:xfrm>
          <a:prstGeom prst="rect">
            <a:avLst/>
          </a:prstGeom>
        </p:spPr>
      </p:pic>
    </p:spTree>
    <p:extLst>
      <p:ext uri="{BB962C8B-B14F-4D97-AF65-F5344CB8AC3E}">
        <p14:creationId xmlns:p14="http://schemas.microsoft.com/office/powerpoint/2010/main" val="10294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43B9260-7B40-4EEB-9039-FE538D6053DE}"/>
              </a:ext>
            </a:extLst>
          </p:cNvPr>
          <p:cNvGraphicFramePr>
            <a:graphicFrameLocks/>
          </p:cNvGraphicFramePr>
          <p:nvPr>
            <p:extLst>
              <p:ext uri="{D42A27DB-BD31-4B8C-83A1-F6EECF244321}">
                <p14:modId xmlns:p14="http://schemas.microsoft.com/office/powerpoint/2010/main" val="678119435"/>
              </p:ext>
            </p:extLst>
          </p:nvPr>
        </p:nvGraphicFramePr>
        <p:xfrm>
          <a:off x="186612" y="121298"/>
          <a:ext cx="11859207" cy="6102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93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1821"/>
          </a:xfrm>
        </p:spPr>
        <p:txBody>
          <a:bodyPr/>
          <a:lstStyle/>
          <a:p>
            <a:pPr algn="ctr"/>
            <a:r>
              <a:rPr lang="lt-LT" b="1" dirty="0">
                <a:latin typeface="Times New Roman" panose="02020603050405020304" pitchFamily="18" charset="0"/>
                <a:cs typeface="Times New Roman" panose="02020603050405020304" pitchFamily="18" charset="0"/>
              </a:rPr>
              <a:t>Pasiektas rezultatas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5862" y="2584580"/>
            <a:ext cx="11000792" cy="4273420"/>
          </a:xfrm>
        </p:spPr>
        <p:txBody>
          <a:bodyPr>
            <a:normAutofit/>
          </a:bodyPr>
          <a:lstStyle/>
          <a:p>
            <a:pPr marL="201168" lvl="1" indent="0" algn="ctr">
              <a:buNone/>
            </a:pPr>
            <a:r>
              <a:rPr lang="lt-LT" sz="4000" dirty="0">
                <a:latin typeface="Times New Roman" panose="02020603050405020304" pitchFamily="18" charset="0"/>
                <a:cs typeface="Times New Roman" panose="02020603050405020304" pitchFamily="18" charset="0"/>
              </a:rPr>
              <a:t>Faktinis karšto vandens tiekimo sustabdymo Ukmergėje laikotarpis nuo 11 kalendorinių dienų (2016m./2017m./2018m.) sumažėjo iki 5 kalendorinių dienų (2020 m.)</a:t>
            </a:r>
          </a:p>
          <a:p>
            <a:pPr marL="201168" lvl="1" indent="0">
              <a:buNone/>
            </a:pPr>
            <a:endParaRPr lang="lt-LT" dirty="0"/>
          </a:p>
        </p:txBody>
      </p:sp>
    </p:spTree>
    <p:extLst>
      <p:ext uri="{BB962C8B-B14F-4D97-AF65-F5344CB8AC3E}">
        <p14:creationId xmlns:p14="http://schemas.microsoft.com/office/powerpoint/2010/main" val="164079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latin typeface="Times New Roman" panose="02020603050405020304" pitchFamily="18" charset="0"/>
                <a:cs typeface="Times New Roman" panose="02020603050405020304" pitchFamily="18" charset="0"/>
              </a:rPr>
              <a:t>PASIRUOŠIMAS 2020/2021 M. ŠILDYMO SEZONUI</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1336" y="1816274"/>
            <a:ext cx="10454344" cy="4020855"/>
          </a:xfrm>
        </p:spPr>
        <p:txBody>
          <a:bodyPr>
            <a:normAutofit/>
          </a:bodyPr>
          <a:lstStyle/>
          <a:p>
            <a:pPr marL="0" indent="0">
              <a:buNone/>
            </a:pPr>
            <a:endParaRPr lang="lt-LT" sz="2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lt-LT" sz="3200" dirty="0">
                <a:solidFill>
                  <a:schemeClr val="tx1"/>
                </a:solidFill>
                <a:latin typeface="Times New Roman" panose="02020603050405020304" pitchFamily="18" charset="0"/>
                <a:cs typeface="Times New Roman" panose="02020603050405020304" pitchFamily="18" charset="0"/>
              </a:rPr>
              <a:t> Vadovaujantis Šilumos ūkio įstatymu – šilumos tiekėjas privalo tinkamai pasirengti naujajam šildymo sezonui</a:t>
            </a:r>
          </a:p>
          <a:p>
            <a:pPr marL="0" indent="0" algn="just">
              <a:buNone/>
            </a:pPr>
            <a:endParaRPr lang="lt-LT" sz="32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lt-LT" sz="3200" dirty="0">
                <a:solidFill>
                  <a:schemeClr val="tx1"/>
                </a:solidFill>
                <a:latin typeface="Times New Roman" panose="02020603050405020304" pitchFamily="18" charset="0"/>
                <a:cs typeface="Times New Roman" panose="02020603050405020304" pitchFamily="18" charset="0"/>
              </a:rPr>
              <a:t> 2020 m. pradžioje sudaryti pasiruošimo 2020-2021 m. šildymo sezonui planai ir jie įvykdyti  sekančia apimtimi:</a:t>
            </a:r>
          </a:p>
          <a:p>
            <a:pPr algn="just">
              <a:buFont typeface="Wingdings" panose="05000000000000000000" pitchFamily="2" charset="2"/>
              <a:buChar char="§"/>
            </a:pPr>
            <a:endParaRPr lang="lt-LT" sz="2600" b="1" dirty="0">
              <a:solidFill>
                <a:srgbClr val="FF0000"/>
              </a:solidFill>
            </a:endParaRPr>
          </a:p>
        </p:txBody>
      </p:sp>
    </p:spTree>
    <p:extLst>
      <p:ext uri="{BB962C8B-B14F-4D97-AF65-F5344CB8AC3E}">
        <p14:creationId xmlns:p14="http://schemas.microsoft.com/office/powerpoint/2010/main" val="49109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        </a:t>
            </a:r>
          </a:p>
        </p:txBody>
      </p:sp>
      <p:sp>
        <p:nvSpPr>
          <p:cNvPr id="3" name="Content Placeholder 2"/>
          <p:cNvSpPr>
            <a:spLocks noGrp="1"/>
          </p:cNvSpPr>
          <p:nvPr>
            <p:ph idx="1"/>
          </p:nvPr>
        </p:nvSpPr>
        <p:spPr/>
        <p:txBody>
          <a:bodyPr/>
          <a:lstStyle/>
          <a:p>
            <a:pPr marL="0" indent="0" algn="ctr">
              <a:buNone/>
            </a:pPr>
            <a:endParaRPr lang="lt-LT" dirty="0"/>
          </a:p>
          <a:p>
            <a:pPr marL="0" indent="0" algn="ctr">
              <a:buNone/>
            </a:pPr>
            <a:endParaRPr lang="lt-LT" dirty="0"/>
          </a:p>
          <a:p>
            <a:pPr marL="0" indent="0" algn="ctr">
              <a:buNone/>
            </a:pPr>
            <a:endParaRPr lang="lt-LT" dirty="0"/>
          </a:p>
          <a:p>
            <a:pPr marL="0" indent="0" algn="ctr">
              <a:buNone/>
            </a:pPr>
            <a:r>
              <a:rPr lang="lt-LT" sz="4800" b="1" dirty="0">
                <a:latin typeface="Times New Roman" panose="02020603050405020304" pitchFamily="18" charset="0"/>
                <a:cs typeface="Times New Roman" panose="02020603050405020304" pitchFamily="18" charset="0"/>
              </a:rPr>
              <a:t>DĖKOJAME UŽ DĖMESĮ</a:t>
            </a:r>
          </a:p>
        </p:txBody>
      </p:sp>
    </p:spTree>
    <p:extLst>
      <p:ext uri="{BB962C8B-B14F-4D97-AF65-F5344CB8AC3E}">
        <p14:creationId xmlns:p14="http://schemas.microsoft.com/office/powerpoint/2010/main" val="164578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lnSpc>
                <a:spcPct val="100000"/>
              </a:lnSpc>
              <a:spcBef>
                <a:spcPts val="1200"/>
              </a:spcBef>
              <a:spcAft>
                <a:spcPts val="1200"/>
              </a:spcAft>
            </a:pPr>
            <a:br>
              <a:rPr lang="lt-LT"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t-LT" sz="5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ŠILUMOS TINKLŲ REKONSTRUKCIJA LINŲ G. KVARTALE, UKMERGĖJE, RK-3 KATILINĖS APTARNAVIMO TERITORIJOJE </a:t>
            </a:r>
            <a:endParaRPr lang="lt-LT" sz="5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967729" y="4567843"/>
            <a:ext cx="3995546" cy="1661507"/>
          </a:xfrm>
        </p:spPr>
        <p:txBody>
          <a:bodyPr>
            <a:normAutofit fontScale="25000" lnSpcReduction="20000"/>
          </a:bodyPr>
          <a:lstStyle/>
          <a:p>
            <a:r>
              <a:rPr lang="lt-LT" sz="6400" b="1" kern="800" spc="0" dirty="0">
                <a:solidFill>
                  <a:schemeClr val="tx1"/>
                </a:solidFill>
                <a:latin typeface="Times New Roman" panose="02020603050405020304" pitchFamily="18" charset="0"/>
                <a:cs typeface="Times New Roman" panose="02020603050405020304" pitchFamily="18" charset="0"/>
              </a:rPr>
              <a:t>Pranešėjas:</a:t>
            </a:r>
          </a:p>
          <a:p>
            <a:pPr>
              <a:spcBef>
                <a:spcPts val="600"/>
              </a:spcBef>
              <a:spcAft>
                <a:spcPts val="600"/>
              </a:spcAft>
            </a:pPr>
            <a:r>
              <a:rPr lang="lt-LT" sz="6400" b="1" kern="800" spc="0" dirty="0" err="1">
                <a:solidFill>
                  <a:schemeClr val="tx1"/>
                </a:solidFill>
                <a:latin typeface="Times New Roman" panose="02020603050405020304" pitchFamily="18" charset="0"/>
                <a:cs typeface="Times New Roman" panose="02020603050405020304" pitchFamily="18" charset="0"/>
              </a:rPr>
              <a:t>G</a:t>
            </a:r>
            <a:r>
              <a:rPr lang="lt-LT" sz="6400" b="1" kern="800" cap="none" spc="0" dirty="0" err="1">
                <a:solidFill>
                  <a:schemeClr val="tx1"/>
                </a:solidFill>
                <a:latin typeface="Times New Roman" panose="02020603050405020304" pitchFamily="18" charset="0"/>
                <a:cs typeface="Times New Roman" panose="02020603050405020304" pitchFamily="18" charset="0"/>
              </a:rPr>
              <a:t>imantas</a:t>
            </a:r>
            <a:r>
              <a:rPr lang="lt-LT" sz="6400" b="1" kern="800" cap="none" spc="0" dirty="0">
                <a:solidFill>
                  <a:schemeClr val="tx1"/>
                </a:solidFill>
                <a:latin typeface="Times New Roman" panose="02020603050405020304" pitchFamily="18" charset="0"/>
                <a:cs typeface="Times New Roman" panose="02020603050405020304" pitchFamily="18" charset="0"/>
              </a:rPr>
              <a:t> Bernotas</a:t>
            </a:r>
            <a:endParaRPr lang="lt-LT" sz="6400" b="1" kern="800" spc="0" dirty="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r>
              <a:rPr lang="lt-LT" sz="6400" b="1" kern="800" spc="0" dirty="0">
                <a:solidFill>
                  <a:schemeClr val="tx1"/>
                </a:solidFill>
                <a:latin typeface="Times New Roman" panose="02020603050405020304" pitchFamily="18" charset="0"/>
                <a:cs typeface="Times New Roman" panose="02020603050405020304" pitchFamily="18" charset="0"/>
              </a:rPr>
              <a:t>UAB „</a:t>
            </a:r>
            <a:r>
              <a:rPr lang="lt-LT" sz="6400" b="1" kern="800" cap="none" spc="0" dirty="0">
                <a:solidFill>
                  <a:schemeClr val="tx1"/>
                </a:solidFill>
                <a:latin typeface="Times New Roman" panose="02020603050405020304" pitchFamily="18" charset="0"/>
                <a:cs typeface="Times New Roman" panose="02020603050405020304" pitchFamily="18" charset="0"/>
              </a:rPr>
              <a:t>Ukmergės šiluma“</a:t>
            </a:r>
          </a:p>
          <a:p>
            <a:pPr>
              <a:spcBef>
                <a:spcPts val="600"/>
              </a:spcBef>
              <a:spcAft>
                <a:spcPts val="600"/>
              </a:spcAft>
            </a:pPr>
            <a:r>
              <a:rPr lang="lt-LT" sz="6400" b="1" kern="800" cap="none" spc="0" dirty="0">
                <a:solidFill>
                  <a:schemeClr val="tx1"/>
                </a:solidFill>
                <a:latin typeface="Times New Roman" panose="02020603050405020304" pitchFamily="18" charset="0"/>
                <a:cs typeface="Times New Roman" panose="02020603050405020304" pitchFamily="18" charset="0"/>
              </a:rPr>
              <a:t>Vyr. inžinierius</a:t>
            </a:r>
            <a:endParaRPr lang="lt-LT" sz="6400" b="1" kern="800" spc="0" dirty="0">
              <a:solidFill>
                <a:schemeClr val="tx1"/>
              </a:solidFill>
              <a:latin typeface="Times New Roman" panose="02020603050405020304" pitchFamily="18" charset="0"/>
              <a:cs typeface="Times New Roman" panose="02020603050405020304" pitchFamily="18" charset="0"/>
            </a:endParaRPr>
          </a:p>
          <a:p>
            <a:pPr>
              <a:spcBef>
                <a:spcPts val="600"/>
              </a:spcBef>
              <a:spcAft>
                <a:spcPts val="600"/>
              </a:spcAft>
            </a:pPr>
            <a:r>
              <a:rPr lang="lt-LT" sz="6400" b="1" kern="800" spc="0" dirty="0">
                <a:solidFill>
                  <a:schemeClr val="tx1"/>
                </a:solidFill>
                <a:latin typeface="Times New Roman" panose="02020603050405020304" pitchFamily="18" charset="0"/>
                <a:cs typeface="Times New Roman" panose="02020603050405020304" pitchFamily="18" charset="0"/>
              </a:rPr>
              <a:t>2020-09-30 </a:t>
            </a:r>
            <a:r>
              <a:rPr lang="lt-LT" sz="6400" b="1" kern="800" cap="none" spc="0" dirty="0">
                <a:solidFill>
                  <a:schemeClr val="tx1"/>
                </a:solidFill>
                <a:latin typeface="Times New Roman" panose="02020603050405020304" pitchFamily="18" charset="0"/>
                <a:cs typeface="Times New Roman" panose="02020603050405020304" pitchFamily="18" charset="0"/>
              </a:rPr>
              <a:t>d.</a:t>
            </a:r>
            <a:endParaRPr lang="lt-LT" sz="6400" b="1" kern="800" spc="0" dirty="0">
              <a:solidFill>
                <a:schemeClr val="tx1"/>
              </a:solidFill>
              <a:latin typeface="Times New Roman" panose="02020603050405020304" pitchFamily="18" charset="0"/>
              <a:cs typeface="Times New Roman" panose="02020603050405020304" pitchFamily="18" charset="0"/>
            </a:endParaRPr>
          </a:p>
          <a:p>
            <a:pPr algn="ctr"/>
            <a:endParaRPr lang="lt-LT" b="1" dirty="0"/>
          </a:p>
        </p:txBody>
      </p:sp>
    </p:spTree>
    <p:extLst>
      <p:ext uri="{BB962C8B-B14F-4D97-AF65-F5344CB8AC3E}">
        <p14:creationId xmlns:p14="http://schemas.microsoft.com/office/powerpoint/2010/main" val="395721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1821"/>
          </a:xfrm>
        </p:spPr>
        <p:txBody>
          <a:bodyPr>
            <a:normAutofit/>
          </a:bodyPr>
          <a:lstStyle/>
          <a:p>
            <a:pPr algn="ctr"/>
            <a:r>
              <a:rPr lang="lt-LT" b="1" dirty="0">
                <a:latin typeface="Times New Roman" panose="02020603050405020304" pitchFamily="18" charset="0"/>
                <a:cs typeface="Times New Roman" panose="02020603050405020304" pitchFamily="18" charset="0"/>
              </a:rPr>
              <a:t>Projekto vykdymo etapai</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0423" y="2080726"/>
            <a:ext cx="10674221" cy="4077478"/>
          </a:xfrm>
        </p:spPr>
        <p:txBody>
          <a:bodyPr>
            <a:normAutofit/>
          </a:bodyPr>
          <a:lstStyle/>
          <a:p>
            <a:pPr algn="just">
              <a:buFont typeface="Wingdings" panose="05000000000000000000" pitchFamily="2" charset="2"/>
              <a:buChar char="§"/>
            </a:pPr>
            <a:r>
              <a:rPr lang="lt-LT" sz="2500" dirty="0">
                <a:solidFill>
                  <a:schemeClr val="tx1"/>
                </a:solidFill>
                <a:latin typeface="Times New Roman" panose="02020603050405020304" pitchFamily="18" charset="0"/>
                <a:cs typeface="Times New Roman" panose="02020603050405020304" pitchFamily="18" charset="0"/>
              </a:rPr>
              <a:t> 2019-03-27 UAB „Ukmergės šiluma“ pateikė paraišką LVPA dėl „Šilumos tiekimo tinklų modernizavimo ir plėtros“;</a:t>
            </a:r>
          </a:p>
          <a:p>
            <a:pPr algn="just">
              <a:buFont typeface="Wingdings" panose="05000000000000000000" pitchFamily="2" charset="2"/>
              <a:buChar char="§"/>
            </a:pPr>
            <a:r>
              <a:rPr lang="lt-LT" sz="2500" dirty="0">
                <a:solidFill>
                  <a:schemeClr val="tx1"/>
                </a:solidFill>
                <a:latin typeface="Times New Roman" panose="02020603050405020304" pitchFamily="18" charset="0"/>
                <a:cs typeface="Times New Roman" panose="02020603050405020304" pitchFamily="18" charset="0"/>
              </a:rPr>
              <a:t> 2020-01-22 </a:t>
            </a:r>
            <a:r>
              <a:rPr lang="lt-LT" sz="2500" dirty="0">
                <a:solidFill>
                  <a:srgbClr val="000000"/>
                </a:solidFill>
                <a:latin typeface="Times New Roman" panose="02020603050405020304" pitchFamily="18" charset="0"/>
                <a:cs typeface="Times New Roman" panose="02020603050405020304" pitchFamily="18" charset="0"/>
              </a:rPr>
              <a:t>d</a:t>
            </a:r>
            <a:r>
              <a:rPr lang="lt-LT" sz="2500" b="0" i="0" u="none" strike="noStrike" dirty="0">
                <a:solidFill>
                  <a:srgbClr val="000000"/>
                </a:solidFill>
                <a:effectLst/>
                <a:latin typeface="Times New Roman" panose="02020603050405020304" pitchFamily="18" charset="0"/>
                <a:cs typeface="Times New Roman" panose="02020603050405020304" pitchFamily="18" charset="0"/>
              </a:rPr>
              <a:t>višalės sutarties pasirašymas tarp pareiškėjo ir LVPA ( projekto išlaidų suma- 349 010,20 Eur, ES skirtas finansavimas- 174 505,10 Eur);</a:t>
            </a:r>
          </a:p>
          <a:p>
            <a:pPr algn="just">
              <a:buFont typeface="Wingdings" panose="05000000000000000000" pitchFamily="2" charset="2"/>
              <a:buChar char="§"/>
            </a:pPr>
            <a:r>
              <a:rPr lang="lt-LT" sz="2500" dirty="0">
                <a:solidFill>
                  <a:srgbClr val="000000"/>
                </a:solidFill>
                <a:latin typeface="Times New Roman" panose="02020603050405020304" pitchFamily="18" charset="0"/>
                <a:cs typeface="Times New Roman" panose="02020603050405020304" pitchFamily="18" charset="0"/>
              </a:rPr>
              <a:t> UAB „Ukmergės šiluma“, įgyvendindama ES lėšomis finansuojamą projektą inicijavo viešąjį pirkimą 2020-02-13;</a:t>
            </a:r>
          </a:p>
          <a:p>
            <a:pPr algn="just">
              <a:buFont typeface="Wingdings" panose="05000000000000000000" pitchFamily="2" charset="2"/>
              <a:buChar char="§"/>
            </a:pPr>
            <a:r>
              <a:rPr lang="lt-LT" sz="2500" dirty="0">
                <a:solidFill>
                  <a:srgbClr val="000000"/>
                </a:solidFill>
                <a:latin typeface="Times New Roman" panose="02020603050405020304" pitchFamily="18" charset="0"/>
                <a:cs typeface="Times New Roman" panose="02020603050405020304" pitchFamily="18" charset="0"/>
              </a:rPr>
              <a:t> 2020-04-20 buvo pasirašyta sutartis su viešojo pirkimo laimėtoju- UAB „</a:t>
            </a:r>
            <a:r>
              <a:rPr lang="lt-LT" sz="2500" dirty="0" err="1">
                <a:solidFill>
                  <a:srgbClr val="000000"/>
                </a:solidFill>
                <a:latin typeface="Times New Roman" panose="02020603050405020304" pitchFamily="18" charset="0"/>
                <a:cs typeface="Times New Roman" panose="02020603050405020304" pitchFamily="18" charset="0"/>
              </a:rPr>
              <a:t>Alvora</a:t>
            </a:r>
            <a:r>
              <a:rPr lang="lt-LT" sz="2500" dirty="0">
                <a:solidFill>
                  <a:srgbClr val="000000"/>
                </a:solidFill>
                <a:latin typeface="Times New Roman" panose="02020603050405020304" pitchFamily="18" charset="0"/>
                <a:cs typeface="Times New Roman" panose="02020603050405020304" pitchFamily="18" charset="0"/>
              </a:rPr>
              <a:t>“;</a:t>
            </a:r>
          </a:p>
          <a:p>
            <a:pPr marL="0" indent="0" algn="just">
              <a:buNone/>
            </a:pPr>
            <a:endParaRPr lang="lt-LT"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lt-L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21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1821"/>
          </a:xfrm>
        </p:spPr>
        <p:txBody>
          <a:bodyPr>
            <a:normAutofit/>
          </a:bodyPr>
          <a:lstStyle/>
          <a:p>
            <a:pPr algn="ctr"/>
            <a:r>
              <a:rPr lang="lt-LT" b="1" dirty="0">
                <a:latin typeface="Times New Roman" panose="02020603050405020304" pitchFamily="18" charset="0"/>
                <a:cs typeface="Times New Roman" panose="02020603050405020304" pitchFamily="18" charset="0"/>
              </a:rPr>
              <a:t>Projekto vykdymo eiliškumas ir eiga</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258008"/>
            <a:ext cx="10440956" cy="4313389"/>
          </a:xfrm>
        </p:spPr>
        <p:txBody>
          <a:bodyPr>
            <a:normAutofit/>
          </a:bodyPr>
          <a:lstStyle/>
          <a:p>
            <a:pPr algn="just">
              <a:buFont typeface="Wingdings" panose="05000000000000000000" pitchFamily="2" charset="2"/>
              <a:buChar char="§"/>
            </a:pPr>
            <a:r>
              <a:rPr lang="lt-LT" sz="2500" dirty="0">
                <a:solidFill>
                  <a:srgbClr val="000000"/>
                </a:solidFill>
                <a:latin typeface="Times New Roman" panose="02020603050405020304" pitchFamily="18" charset="0"/>
                <a:cs typeface="Times New Roman" panose="02020603050405020304" pitchFamily="18" charset="0"/>
              </a:rPr>
              <a:t>  2020-07-21 buvo gautas dokumentas, leidžiantis pradėti statybos darbus;</a:t>
            </a:r>
          </a:p>
          <a:p>
            <a:pPr algn="just">
              <a:buFont typeface="Wingdings" panose="05000000000000000000" pitchFamily="2" charset="2"/>
              <a:buChar char="§"/>
            </a:pPr>
            <a:r>
              <a:rPr lang="lt-LT" sz="2500" dirty="0">
                <a:solidFill>
                  <a:srgbClr val="000000"/>
                </a:solidFill>
                <a:latin typeface="Times New Roman" panose="02020603050405020304" pitchFamily="18" charset="0"/>
                <a:cs typeface="Times New Roman" panose="02020603050405020304" pitchFamily="18" charset="0"/>
              </a:rPr>
              <a:t> 2020 liepos mėn. pabaigoje pradėti vykdyti darbai;</a:t>
            </a:r>
          </a:p>
          <a:p>
            <a:pPr algn="just">
              <a:buFont typeface="Wingdings" panose="05000000000000000000" pitchFamily="2" charset="2"/>
              <a:buChar char="§"/>
            </a:pPr>
            <a:r>
              <a:rPr lang="lt-LT" sz="2500" dirty="0">
                <a:solidFill>
                  <a:srgbClr val="000000"/>
                </a:solidFill>
                <a:latin typeface="Times New Roman" panose="02020603050405020304" pitchFamily="18" charset="0"/>
                <a:cs typeface="Times New Roman" panose="02020603050405020304" pitchFamily="18" charset="0"/>
              </a:rPr>
              <a:t> 2020-09-07 baigti vamzdynų montavimo darbai ir pradėtas tiekti karštas vanduo trimis savaitėmis anksčiau nei numatyta darbų vykdymo grafike;</a:t>
            </a:r>
          </a:p>
          <a:p>
            <a:pPr algn="just">
              <a:buFont typeface="Wingdings" panose="05000000000000000000" pitchFamily="2" charset="2"/>
              <a:buChar char="§"/>
            </a:pPr>
            <a:r>
              <a:rPr lang="lt-LT" sz="2500" dirty="0">
                <a:solidFill>
                  <a:srgbClr val="000000"/>
                </a:solidFill>
                <a:latin typeface="Times New Roman" panose="02020603050405020304" pitchFamily="18" charset="0"/>
                <a:cs typeface="Times New Roman" panose="02020603050405020304" pitchFamily="18" charset="0"/>
              </a:rPr>
              <a:t> Iki 2020-12-01- baigiamieji statybos darbai (</a:t>
            </a:r>
            <a:r>
              <a:rPr lang="lt-LT" sz="2500" dirty="0" err="1">
                <a:solidFill>
                  <a:srgbClr val="000000"/>
                </a:solidFill>
                <a:latin typeface="Times New Roman" panose="02020603050405020304" pitchFamily="18" charset="0"/>
                <a:cs typeface="Times New Roman" panose="02020603050405020304" pitchFamily="18" charset="0"/>
              </a:rPr>
              <a:t>gerbūvio</a:t>
            </a:r>
            <a:r>
              <a:rPr lang="lt-LT" sz="2500" dirty="0">
                <a:solidFill>
                  <a:srgbClr val="000000"/>
                </a:solidFill>
                <a:latin typeface="Times New Roman" panose="02020603050405020304" pitchFamily="18" charset="0"/>
                <a:cs typeface="Times New Roman" panose="02020603050405020304" pitchFamily="18" charset="0"/>
              </a:rPr>
              <a:t> atstatymas), tačiau jie baigti 2 mėn. anksčiau ir šiuo metu jau yra atlikti.</a:t>
            </a:r>
          </a:p>
          <a:p>
            <a:pPr marL="0" indent="0" algn="just">
              <a:buNone/>
            </a:pPr>
            <a:endParaRPr lang="lt-LT"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lt-L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60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97807ADB-73B3-4B23-A5B3-059B03B5BD07}"/>
              </a:ext>
            </a:extLst>
          </p:cNvPr>
          <p:cNvPicPr/>
          <p:nvPr/>
        </p:nvPicPr>
        <p:blipFill>
          <a:blip r:embed="rId2"/>
          <a:srcRect/>
          <a:stretch>
            <a:fillRect/>
          </a:stretch>
        </p:blipFill>
        <p:spPr>
          <a:xfrm>
            <a:off x="-15552" y="-83975"/>
            <a:ext cx="12207551" cy="7884367"/>
          </a:xfrm>
          <a:prstGeom prst="rect">
            <a:avLst/>
          </a:prstGeom>
          <a:noFill/>
          <a:ln>
            <a:noFill/>
            <a:prstDash/>
          </a:ln>
        </p:spPr>
      </p:pic>
      <p:cxnSp>
        <p:nvCxnSpPr>
          <p:cNvPr id="3" name="Tiesioji jungtis 2">
            <a:extLst>
              <a:ext uri="{FF2B5EF4-FFF2-40B4-BE49-F238E27FC236}">
                <a16:creationId xmlns:a16="http://schemas.microsoft.com/office/drawing/2014/main" id="{4F6AE4FA-A54B-4272-AC09-81FC8681D0DB}"/>
              </a:ext>
            </a:extLst>
          </p:cNvPr>
          <p:cNvCxnSpPr>
            <a:cxnSpLocks/>
          </p:cNvCxnSpPr>
          <p:nvPr/>
        </p:nvCxnSpPr>
        <p:spPr>
          <a:xfrm>
            <a:off x="9069355" y="1548879"/>
            <a:ext cx="0" cy="1880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Tiesioji jungtis 6">
            <a:extLst>
              <a:ext uri="{FF2B5EF4-FFF2-40B4-BE49-F238E27FC236}">
                <a16:creationId xmlns:a16="http://schemas.microsoft.com/office/drawing/2014/main" id="{C33221F5-324A-4374-A405-2A036D0A7081}"/>
              </a:ext>
            </a:extLst>
          </p:cNvPr>
          <p:cNvCxnSpPr>
            <a:cxnSpLocks/>
          </p:cNvCxnSpPr>
          <p:nvPr/>
        </p:nvCxnSpPr>
        <p:spPr>
          <a:xfrm>
            <a:off x="10985241" y="1548879"/>
            <a:ext cx="0" cy="2995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Tiesioji jungtis 9">
            <a:extLst>
              <a:ext uri="{FF2B5EF4-FFF2-40B4-BE49-F238E27FC236}">
                <a16:creationId xmlns:a16="http://schemas.microsoft.com/office/drawing/2014/main" id="{7E05383A-15D2-4B29-B12D-6DEFF5406442}"/>
              </a:ext>
            </a:extLst>
          </p:cNvPr>
          <p:cNvCxnSpPr>
            <a:cxnSpLocks/>
          </p:cNvCxnSpPr>
          <p:nvPr/>
        </p:nvCxnSpPr>
        <p:spPr>
          <a:xfrm>
            <a:off x="8204719" y="1548879"/>
            <a:ext cx="0" cy="188012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Tiesioji jungtis 10">
            <a:extLst>
              <a:ext uri="{FF2B5EF4-FFF2-40B4-BE49-F238E27FC236}">
                <a16:creationId xmlns:a16="http://schemas.microsoft.com/office/drawing/2014/main" id="{EA9906B1-3BDA-44DE-9A87-30EE5793B554}"/>
              </a:ext>
            </a:extLst>
          </p:cNvPr>
          <p:cNvCxnSpPr>
            <a:cxnSpLocks/>
          </p:cNvCxnSpPr>
          <p:nvPr/>
        </p:nvCxnSpPr>
        <p:spPr>
          <a:xfrm>
            <a:off x="8767665" y="1548879"/>
            <a:ext cx="0" cy="299512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Tiesioji jungtis 15">
            <a:extLst>
              <a:ext uri="{FF2B5EF4-FFF2-40B4-BE49-F238E27FC236}">
                <a16:creationId xmlns:a16="http://schemas.microsoft.com/office/drawing/2014/main" id="{ADC4491A-F48A-43E4-812F-D4FE28C83C51}"/>
              </a:ext>
            </a:extLst>
          </p:cNvPr>
          <p:cNvCxnSpPr>
            <a:cxnSpLocks/>
          </p:cNvCxnSpPr>
          <p:nvPr/>
        </p:nvCxnSpPr>
        <p:spPr>
          <a:xfrm>
            <a:off x="503853" y="5784978"/>
            <a:ext cx="13809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8BC491-3F43-4157-80E3-B1A368D9394E}"/>
              </a:ext>
            </a:extLst>
          </p:cNvPr>
          <p:cNvSpPr txBox="1"/>
          <p:nvPr/>
        </p:nvSpPr>
        <p:spPr>
          <a:xfrm>
            <a:off x="1987419" y="5570376"/>
            <a:ext cx="3564295" cy="369332"/>
          </a:xfrm>
          <a:prstGeom prst="rect">
            <a:avLst/>
          </a:prstGeom>
          <a:noFill/>
        </p:spPr>
        <p:txBody>
          <a:bodyPr wrap="square" rtlCol="0">
            <a:spAutoFit/>
          </a:bodyPr>
          <a:lstStyle/>
          <a:p>
            <a:r>
              <a:rPr lang="lt-LT" dirty="0">
                <a:latin typeface="Times New Roman" panose="02020603050405020304" pitchFamily="18" charset="0"/>
                <a:cs typeface="Times New Roman" panose="02020603050405020304" pitchFamily="18" charset="0"/>
              </a:rPr>
              <a:t>Numatytas darbų atlikimo terminas</a:t>
            </a:r>
          </a:p>
        </p:txBody>
      </p:sp>
      <p:cxnSp>
        <p:nvCxnSpPr>
          <p:cNvPr id="19" name="Tiesioji jungtis 18">
            <a:extLst>
              <a:ext uri="{FF2B5EF4-FFF2-40B4-BE49-F238E27FC236}">
                <a16:creationId xmlns:a16="http://schemas.microsoft.com/office/drawing/2014/main" id="{ABD33A94-8922-4FA7-9484-EA71F36BA816}"/>
              </a:ext>
            </a:extLst>
          </p:cNvPr>
          <p:cNvCxnSpPr/>
          <p:nvPr/>
        </p:nvCxnSpPr>
        <p:spPr>
          <a:xfrm>
            <a:off x="503853" y="6316825"/>
            <a:ext cx="138093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BA1F8A6-511A-478F-A5C6-913C01F8E0CC}"/>
              </a:ext>
            </a:extLst>
          </p:cNvPr>
          <p:cNvSpPr txBox="1"/>
          <p:nvPr/>
        </p:nvSpPr>
        <p:spPr>
          <a:xfrm>
            <a:off x="2136709" y="6148876"/>
            <a:ext cx="3275045" cy="369332"/>
          </a:xfrm>
          <a:prstGeom prst="rect">
            <a:avLst/>
          </a:prstGeom>
          <a:noFill/>
        </p:spPr>
        <p:txBody>
          <a:bodyPr wrap="square" rtlCol="0">
            <a:spAutoFit/>
          </a:bodyPr>
          <a:lstStyle/>
          <a:p>
            <a:r>
              <a:rPr lang="lt-LT" dirty="0"/>
              <a:t>Faktinis darbų atlikimo terminas</a:t>
            </a:r>
          </a:p>
        </p:txBody>
      </p:sp>
    </p:spTree>
    <p:extLst>
      <p:ext uri="{BB962C8B-B14F-4D97-AF65-F5344CB8AC3E}">
        <p14:creationId xmlns:p14="http://schemas.microsoft.com/office/powerpoint/2010/main" val="184558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2830"/>
            <a:ext cx="10058400" cy="1624083"/>
          </a:xfrm>
        </p:spPr>
        <p:txBody>
          <a:bodyPr>
            <a:noAutofit/>
          </a:bodyPr>
          <a:lstStyle/>
          <a:p>
            <a:pPr algn="ctr"/>
            <a:r>
              <a:rPr lang="lt-LT" b="1" dirty="0">
                <a:latin typeface="Times New Roman" panose="02020603050405020304" pitchFamily="18" charset="0"/>
                <a:cs typeface="Times New Roman" panose="02020603050405020304" pitchFamily="18" charset="0"/>
              </a:rPr>
              <a:t>Projekto nauda</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2183362"/>
            <a:ext cx="10381547" cy="4034557"/>
          </a:xfrm>
        </p:spPr>
        <p:txBody>
          <a:bodyPr>
            <a:normAutofit/>
          </a:bodyPr>
          <a:lstStyle/>
          <a:p>
            <a:pPr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a:t>
            </a:r>
            <a:r>
              <a:rPr lang="lt-LT" sz="3200" dirty="0">
                <a:solidFill>
                  <a:schemeClr val="tx1"/>
                </a:solidFill>
                <a:latin typeface="Times New Roman" panose="02020603050405020304" pitchFamily="18" charset="0"/>
                <a:cs typeface="Times New Roman" panose="02020603050405020304" pitchFamily="18" charset="0"/>
              </a:rPr>
              <a:t>Padidinta šilumos tiekimo kokybė ir patikimumas;</a:t>
            </a:r>
          </a:p>
          <a:p>
            <a:pPr lvl="0" algn="just">
              <a:buFont typeface="Wingdings" panose="05000000000000000000" pitchFamily="2" charset="2"/>
              <a:buChar char="§"/>
            </a:pPr>
            <a:r>
              <a:rPr lang="lt-LT" sz="3200" dirty="0">
                <a:solidFill>
                  <a:schemeClr val="tx1"/>
                </a:solidFill>
                <a:latin typeface="Times New Roman" panose="02020603050405020304" pitchFamily="18" charset="0"/>
                <a:cs typeface="Times New Roman" panose="02020603050405020304" pitchFamily="18" charset="0"/>
              </a:rPr>
              <a:t> Sumažinti šilumos nuostoliai tinkluose;</a:t>
            </a:r>
          </a:p>
          <a:p>
            <a:pPr lvl="0" algn="just">
              <a:buFont typeface="Wingdings" panose="05000000000000000000" pitchFamily="2" charset="2"/>
              <a:buChar char="§"/>
            </a:pPr>
            <a:r>
              <a:rPr lang="lt-LT" sz="3200" dirty="0">
                <a:solidFill>
                  <a:schemeClr val="tx1"/>
                </a:solidFill>
                <a:latin typeface="Times New Roman" panose="02020603050405020304" pitchFamily="18" charset="0"/>
                <a:cs typeface="Times New Roman" panose="02020603050405020304" pitchFamily="18" charset="0"/>
              </a:rPr>
              <a:t> Šilumos energijos nuostolių pasikeitimas sumažina šiltnamio efektą sukeliančių dujų emisijas;</a:t>
            </a:r>
          </a:p>
          <a:p>
            <a:pPr lvl="0" algn="just">
              <a:buFont typeface="Wingdings" panose="05000000000000000000" pitchFamily="2" charset="2"/>
              <a:buChar char="§"/>
            </a:pPr>
            <a:r>
              <a:rPr lang="lt-LT" sz="3200" dirty="0">
                <a:solidFill>
                  <a:schemeClr val="tx1"/>
                </a:solidFill>
                <a:latin typeface="Times New Roman" panose="02020603050405020304" pitchFamily="18" charset="0"/>
                <a:cs typeface="Times New Roman" panose="02020603050405020304" pitchFamily="18" charset="0"/>
              </a:rPr>
              <a:t> Didinamas energijos perdavimo tinklo efektyvumas;</a:t>
            </a:r>
          </a:p>
          <a:p>
            <a:pPr lvl="0" algn="just">
              <a:buFont typeface="Wingdings" panose="05000000000000000000" pitchFamily="2" charset="2"/>
              <a:buChar char="§"/>
            </a:pPr>
            <a:r>
              <a:rPr lang="lt-LT" sz="3200" dirty="0">
                <a:solidFill>
                  <a:schemeClr val="tx1"/>
                </a:solidFill>
                <a:latin typeface="Times New Roman" panose="02020603050405020304" pitchFamily="18" charset="0"/>
                <a:cs typeface="Times New Roman" panose="02020603050405020304" pitchFamily="18" charset="0"/>
              </a:rPr>
              <a:t> Mažinamas energijos gamybos poveikis aplinkai;</a:t>
            </a:r>
          </a:p>
        </p:txBody>
      </p:sp>
    </p:spTree>
    <p:extLst>
      <p:ext uri="{BB962C8B-B14F-4D97-AF65-F5344CB8AC3E}">
        <p14:creationId xmlns:p14="http://schemas.microsoft.com/office/powerpoint/2010/main" val="136144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        </a:t>
            </a:r>
          </a:p>
        </p:txBody>
      </p:sp>
      <p:sp>
        <p:nvSpPr>
          <p:cNvPr id="3" name="Content Placeholder 2"/>
          <p:cNvSpPr>
            <a:spLocks noGrp="1"/>
          </p:cNvSpPr>
          <p:nvPr>
            <p:ph idx="1"/>
          </p:nvPr>
        </p:nvSpPr>
        <p:spPr/>
        <p:txBody>
          <a:bodyPr/>
          <a:lstStyle/>
          <a:p>
            <a:pPr marL="0" indent="0" algn="ctr">
              <a:buNone/>
            </a:pPr>
            <a:endParaRPr lang="lt-LT" dirty="0"/>
          </a:p>
          <a:p>
            <a:pPr marL="0" indent="0" algn="ctr">
              <a:buNone/>
            </a:pPr>
            <a:endParaRPr lang="lt-LT" dirty="0"/>
          </a:p>
          <a:p>
            <a:pPr marL="0" indent="0" algn="ctr">
              <a:buNone/>
            </a:pPr>
            <a:endParaRPr lang="lt-LT" dirty="0"/>
          </a:p>
          <a:p>
            <a:pPr marL="0" indent="0" algn="ctr">
              <a:buNone/>
            </a:pPr>
            <a:r>
              <a:rPr lang="lt-LT" sz="4800" b="1" dirty="0">
                <a:latin typeface="Times New Roman" panose="02020603050405020304" pitchFamily="18" charset="0"/>
                <a:cs typeface="Times New Roman" panose="02020603050405020304" pitchFamily="18" charset="0"/>
              </a:rPr>
              <a:t>DĖKOJAME UŽ DĖMESĮ</a:t>
            </a:r>
          </a:p>
        </p:txBody>
      </p:sp>
    </p:spTree>
    <p:extLst>
      <p:ext uri="{BB962C8B-B14F-4D97-AF65-F5344CB8AC3E}">
        <p14:creationId xmlns:p14="http://schemas.microsoft.com/office/powerpoint/2010/main" val="95241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2830"/>
            <a:ext cx="10058400" cy="1624083"/>
          </a:xfrm>
        </p:spPr>
        <p:txBody>
          <a:bodyPr>
            <a:noAutofit/>
          </a:bodyPr>
          <a:lstStyle/>
          <a:p>
            <a:pPr algn="ctr"/>
            <a:r>
              <a:rPr lang="lt-LT" b="1" dirty="0">
                <a:latin typeface="Times New Roman" panose="02020603050405020304" pitchFamily="18" charset="0"/>
                <a:cs typeface="Times New Roman" panose="02020603050405020304" pitchFamily="18" charset="0"/>
              </a:rPr>
              <a:t>RK-1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2127380"/>
            <a:ext cx="10381547" cy="4090540"/>
          </a:xfrm>
        </p:spPr>
        <p:txBody>
          <a:bodyPr>
            <a:normAutofit/>
          </a:bodyPr>
          <a:lstStyle/>
          <a:p>
            <a:pPr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Atliktas šilumos tinklų ir katilinės vamzdyno HB -17 526 metrai;</a:t>
            </a:r>
          </a:p>
          <a:p>
            <a:pPr lvl="0"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Pakeisti susidėvėję kanalinių šiluminių trasų vamzdynai į naujus </a:t>
            </a:r>
            <a:r>
              <a:rPr lang="lt-LT" sz="2800" dirty="0" err="1">
                <a:solidFill>
                  <a:schemeClr val="tx1"/>
                </a:solidFill>
                <a:latin typeface="Times New Roman" panose="02020603050405020304" pitchFamily="18" charset="0"/>
                <a:cs typeface="Times New Roman" panose="02020603050405020304" pitchFamily="18" charset="0"/>
              </a:rPr>
              <a:t>bekanalius</a:t>
            </a:r>
            <a:r>
              <a:rPr lang="lt-LT" sz="2800" dirty="0">
                <a:solidFill>
                  <a:schemeClr val="tx1"/>
                </a:solidFill>
                <a:latin typeface="Times New Roman" panose="02020603050405020304" pitchFamily="18" charset="0"/>
                <a:cs typeface="Times New Roman" panose="02020603050405020304" pitchFamily="18" charset="0"/>
              </a:rPr>
              <a:t> atkarpose:</a:t>
            </a:r>
          </a:p>
          <a:p>
            <a:pPr marL="357188" lvl="0" indent="273050" algn="just">
              <a:buFont typeface="Arial" panose="020B0604020202020204" pitchFamily="34" charset="0"/>
              <a:buChar char="•"/>
              <a:tabLst>
                <a:tab pos="804863" algn="l"/>
              </a:tabLst>
            </a:pPr>
            <a:r>
              <a:rPr lang="lt-LT" sz="2400" dirty="0">
                <a:solidFill>
                  <a:schemeClr val="tx1"/>
                </a:solidFill>
                <a:latin typeface="Times New Roman" panose="02020603050405020304" pitchFamily="18" charset="0"/>
                <a:cs typeface="Times New Roman" panose="02020603050405020304" pitchFamily="18" charset="0"/>
              </a:rPr>
              <a:t> </a:t>
            </a:r>
            <a:r>
              <a:rPr lang="lt-LT" sz="2400" i="1" dirty="0">
                <a:solidFill>
                  <a:schemeClr val="tx1"/>
                </a:solidFill>
                <a:latin typeface="Times New Roman" panose="02020603050405020304" pitchFamily="18" charset="0"/>
                <a:cs typeface="Times New Roman" panose="02020603050405020304" pitchFamily="18" charset="0"/>
              </a:rPr>
              <a:t>Kudirkos g. prieigose tarp šiluminių kamerų ŠK-42 ÷ ŠK-43 ir gyv. namo Kudirkos g. 3 – 182 m;</a:t>
            </a:r>
          </a:p>
          <a:p>
            <a:pPr lvl="0"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Atlikta metrologinė patikra  38 vnt. įvadinių šilumos skaitiklių;</a:t>
            </a:r>
          </a:p>
          <a:p>
            <a:pPr lvl="0"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Pakeista naujais 5 vnt. įvadinių šilumos skaitiklių;</a:t>
            </a:r>
          </a:p>
        </p:txBody>
      </p:sp>
    </p:spTree>
    <p:extLst>
      <p:ext uri="{BB962C8B-B14F-4D97-AF65-F5344CB8AC3E}">
        <p14:creationId xmlns:p14="http://schemas.microsoft.com/office/powerpoint/2010/main" val="36978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latin typeface="Times New Roman" panose="02020603050405020304" pitchFamily="18" charset="0"/>
                <a:cs typeface="Times New Roman" panose="02020603050405020304" pitchFamily="18" charset="0"/>
              </a:rPr>
              <a:t>RK - 1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024742"/>
            <a:ext cx="10058400" cy="4376057"/>
          </a:xfrm>
        </p:spPr>
        <p:txBody>
          <a:bodyPr>
            <a:noAutofit/>
          </a:bodyPr>
          <a:lstStyle/>
          <a:p>
            <a:pPr algn="just">
              <a:buFont typeface="Wingdings" panose="05000000000000000000" pitchFamily="2" charset="2"/>
              <a:buChar char="§"/>
            </a:pPr>
            <a:r>
              <a:rPr lang="lt-LT" sz="2400" dirty="0">
                <a:latin typeface="Times New Roman" panose="02020603050405020304" pitchFamily="18" charset="0"/>
                <a:cs typeface="Times New Roman" panose="02020603050405020304" pitchFamily="18" charset="0"/>
              </a:rPr>
              <a:t> </a:t>
            </a:r>
            <a:r>
              <a:rPr lang="lt-LT" sz="2800" dirty="0">
                <a:solidFill>
                  <a:schemeClr val="tx1"/>
                </a:solidFill>
                <a:latin typeface="Times New Roman" panose="02020603050405020304" pitchFamily="18" charset="0"/>
                <a:cs typeface="Times New Roman" panose="02020603050405020304" pitchFamily="18" charset="0"/>
              </a:rPr>
              <a:t>Pilnai išbandyti ir paruošti katilinės įrenginiai šildymo sezonui:</a:t>
            </a:r>
          </a:p>
          <a:p>
            <a:pPr marL="382588" lvl="1" indent="247650" algn="just">
              <a:buFont typeface="Arial" panose="020B0604020202020204" pitchFamily="34" charset="0"/>
              <a:buChar char="•"/>
              <a:tabLst>
                <a:tab pos="804863" algn="l"/>
              </a:tabLst>
            </a:pPr>
            <a:r>
              <a:rPr lang="lt-LT" sz="2800" dirty="0">
                <a:solidFill>
                  <a:schemeClr val="tx1"/>
                </a:solidFill>
                <a:latin typeface="Times New Roman" panose="02020603050405020304" pitchFamily="18" charset="0"/>
                <a:cs typeface="Times New Roman" panose="02020603050405020304" pitchFamily="18" charset="0"/>
              </a:rPr>
              <a:t> 	</a:t>
            </a:r>
            <a:r>
              <a:rPr lang="lt-LT" sz="2800" b="1" dirty="0">
                <a:solidFill>
                  <a:schemeClr val="tx1"/>
                </a:solidFill>
                <a:latin typeface="Times New Roman" panose="02020603050405020304" pitchFamily="18" charset="0"/>
                <a:cs typeface="Times New Roman" panose="02020603050405020304" pitchFamily="18" charset="0"/>
              </a:rPr>
              <a:t>Katilas Nr. 1 </a:t>
            </a:r>
            <a:r>
              <a:rPr lang="lt-LT" sz="2800" dirty="0">
                <a:solidFill>
                  <a:schemeClr val="tx1"/>
                </a:solidFill>
                <a:latin typeface="Times New Roman" panose="02020603050405020304" pitchFamily="18" charset="0"/>
                <a:cs typeface="Times New Roman" panose="02020603050405020304" pitchFamily="18" charset="0"/>
              </a:rPr>
              <a:t>- VIESSMANN </a:t>
            </a:r>
            <a:r>
              <a:rPr lang="lt-LT" sz="2800" dirty="0" err="1">
                <a:solidFill>
                  <a:schemeClr val="tx1"/>
                </a:solidFill>
                <a:latin typeface="Times New Roman" panose="02020603050405020304" pitchFamily="18" charset="0"/>
                <a:cs typeface="Times New Roman" panose="02020603050405020304" pitchFamily="18" charset="0"/>
              </a:rPr>
              <a:t>Vitomax</a:t>
            </a:r>
            <a:r>
              <a:rPr lang="lt-LT" sz="2800" dirty="0">
                <a:solidFill>
                  <a:schemeClr val="tx1"/>
                </a:solidFill>
                <a:latin typeface="Times New Roman" panose="02020603050405020304" pitchFamily="18" charset="0"/>
                <a:cs typeface="Times New Roman" panose="02020603050405020304" pitchFamily="18" charset="0"/>
              </a:rPr>
              <a:t>  4,1 MW galios katilas </a:t>
            </a:r>
            <a:r>
              <a:rPr lang="lt-LT" sz="2400" i="1" dirty="0">
                <a:solidFill>
                  <a:schemeClr val="tx1"/>
                </a:solidFill>
                <a:latin typeface="Times New Roman" panose="02020603050405020304" pitchFamily="18" charset="0"/>
                <a:cs typeface="Times New Roman" panose="02020603050405020304" pitchFamily="18" charset="0"/>
              </a:rPr>
              <a:t>(atliktas katilo VKP, VA ir HB);</a:t>
            </a:r>
            <a:endParaRPr lang="lt-LT" sz="2800" i="1" dirty="0">
              <a:solidFill>
                <a:schemeClr val="tx1"/>
              </a:solidFill>
              <a:latin typeface="Times New Roman" panose="02020603050405020304" pitchFamily="18" charset="0"/>
              <a:cs typeface="Times New Roman" panose="02020603050405020304" pitchFamily="18" charset="0"/>
            </a:endParaRPr>
          </a:p>
          <a:p>
            <a:pPr marL="382588" lvl="1" indent="247650" algn="just">
              <a:buFont typeface="Arial" panose="020B0604020202020204" pitchFamily="34" charset="0"/>
              <a:buChar char="•"/>
              <a:tabLst>
                <a:tab pos="804863" algn="l"/>
              </a:tabLst>
            </a:pPr>
            <a:r>
              <a:rPr lang="lt-LT" sz="2800" dirty="0">
                <a:solidFill>
                  <a:schemeClr val="tx1"/>
                </a:solidFill>
                <a:latin typeface="Times New Roman" panose="02020603050405020304" pitchFamily="18" charset="0"/>
                <a:cs typeface="Times New Roman" panose="02020603050405020304" pitchFamily="18" charset="0"/>
              </a:rPr>
              <a:t> 	</a:t>
            </a:r>
            <a:r>
              <a:rPr lang="lt-LT" sz="2800" b="1" dirty="0">
                <a:solidFill>
                  <a:schemeClr val="tx1"/>
                </a:solidFill>
                <a:latin typeface="Times New Roman" panose="02020603050405020304" pitchFamily="18" charset="0"/>
                <a:cs typeface="Times New Roman" panose="02020603050405020304" pitchFamily="18" charset="0"/>
              </a:rPr>
              <a:t>Katilas Nr. 2 </a:t>
            </a:r>
            <a:r>
              <a:rPr lang="lt-LT" sz="2800" dirty="0">
                <a:solidFill>
                  <a:schemeClr val="tx1"/>
                </a:solidFill>
                <a:latin typeface="Times New Roman" panose="02020603050405020304" pitchFamily="18" charset="0"/>
                <a:cs typeface="Times New Roman" panose="02020603050405020304" pitchFamily="18" charset="0"/>
              </a:rPr>
              <a:t>- DKVR–10–13  8,1 MW galios katilas </a:t>
            </a:r>
            <a:r>
              <a:rPr lang="lt-LT" sz="2400" i="1" dirty="0">
                <a:solidFill>
                  <a:schemeClr val="tx1"/>
                </a:solidFill>
                <a:latin typeface="Times New Roman" panose="02020603050405020304" pitchFamily="18" charset="0"/>
                <a:cs typeface="Times New Roman" panose="02020603050405020304" pitchFamily="18" charset="0"/>
              </a:rPr>
              <a:t>(atliktas katilo VKP, būgnų valymas, išvalytos el. spintos, atliktas  apsaugų vykdymo mechanizmų remontas);</a:t>
            </a:r>
            <a:endParaRPr lang="lt-LT" sz="2800" i="1" dirty="0">
              <a:solidFill>
                <a:schemeClr val="tx1"/>
              </a:solidFill>
              <a:latin typeface="Times New Roman" panose="02020603050405020304" pitchFamily="18" charset="0"/>
              <a:cs typeface="Times New Roman" panose="02020603050405020304" pitchFamily="18" charset="0"/>
            </a:endParaRPr>
          </a:p>
          <a:p>
            <a:pPr marL="382588" lvl="1" indent="247650" algn="just">
              <a:buFont typeface="Arial" panose="020B0604020202020204" pitchFamily="34" charset="0"/>
              <a:buChar char="•"/>
              <a:tabLst>
                <a:tab pos="804863" algn="l"/>
              </a:tabLst>
            </a:pPr>
            <a:r>
              <a:rPr lang="lt-LT" sz="2800" dirty="0">
                <a:solidFill>
                  <a:schemeClr val="tx1"/>
                </a:solidFill>
                <a:latin typeface="Times New Roman" panose="02020603050405020304" pitchFamily="18" charset="0"/>
                <a:cs typeface="Times New Roman" panose="02020603050405020304" pitchFamily="18" charset="0"/>
              </a:rPr>
              <a:t> 	</a:t>
            </a:r>
            <a:r>
              <a:rPr lang="lt-LT" sz="2800" b="1" dirty="0">
                <a:solidFill>
                  <a:schemeClr val="tx1"/>
                </a:solidFill>
                <a:latin typeface="Times New Roman" panose="02020603050405020304" pitchFamily="18" charset="0"/>
                <a:cs typeface="Times New Roman" panose="02020603050405020304" pitchFamily="18" charset="0"/>
              </a:rPr>
              <a:t>Katilas Nr. 3</a:t>
            </a:r>
            <a:r>
              <a:rPr lang="lt-LT" sz="2800" dirty="0">
                <a:solidFill>
                  <a:schemeClr val="tx1"/>
                </a:solidFill>
                <a:latin typeface="Times New Roman" panose="02020603050405020304" pitchFamily="18" charset="0"/>
                <a:cs typeface="Times New Roman" panose="02020603050405020304" pitchFamily="18" charset="0"/>
              </a:rPr>
              <a:t> - KAAP 7001  6,5 MW galios biokuro katilas su kondensaciniu 1,5 MW galios ekonomaizeriu </a:t>
            </a:r>
            <a:r>
              <a:rPr lang="lt-LT" sz="2400" i="1" dirty="0">
                <a:solidFill>
                  <a:schemeClr val="tx1"/>
                </a:solidFill>
                <a:latin typeface="Times New Roman" panose="02020603050405020304" pitchFamily="18" charset="0"/>
                <a:cs typeface="Times New Roman" panose="02020603050405020304" pitchFamily="18" charset="0"/>
              </a:rPr>
              <a:t>(atliktas katilo VKP, išvalyta pakura ir ekonomaizeris, atlikti 	pagrindinės ir </a:t>
            </a:r>
            <a:r>
              <a:rPr lang="lt-LT" sz="2400" i="1" dirty="0" err="1">
                <a:solidFill>
                  <a:schemeClr val="tx1"/>
                </a:solidFill>
                <a:latin typeface="Times New Roman" panose="02020603050405020304" pitchFamily="18" charset="0"/>
                <a:cs typeface="Times New Roman" panose="02020603050405020304" pitchFamily="18" charset="0"/>
              </a:rPr>
              <a:t>recirkuliacinės</a:t>
            </a:r>
            <a:r>
              <a:rPr lang="lt-LT" sz="2400" i="1" dirty="0">
                <a:solidFill>
                  <a:schemeClr val="tx1"/>
                </a:solidFill>
                <a:latin typeface="Times New Roman" panose="02020603050405020304" pitchFamily="18" charset="0"/>
                <a:cs typeface="Times New Roman" panose="02020603050405020304" pitchFamily="18" charset="0"/>
              </a:rPr>
              <a:t> dūmsiurbių balansavimo darbai);</a:t>
            </a:r>
            <a:endParaRPr lang="lt-LT"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74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lt-LT" b="1" dirty="0">
                <a:latin typeface="Times New Roman" panose="02020603050405020304" pitchFamily="18" charset="0"/>
                <a:cs typeface="Times New Roman" panose="02020603050405020304" pitchFamily="18" charset="0"/>
              </a:rPr>
            </a:br>
            <a:r>
              <a:rPr lang="lt-LT" sz="5300" b="1" dirty="0">
                <a:latin typeface="Times New Roman" panose="02020603050405020304" pitchFamily="18" charset="0"/>
                <a:cs typeface="Times New Roman" panose="02020603050405020304" pitchFamily="18" charset="0"/>
              </a:rPr>
              <a:t>RK - 1 katilinė </a:t>
            </a:r>
            <a:br>
              <a:rPr lang="lt-LT" sz="5300" b="1" dirty="0">
                <a:latin typeface="Times New Roman" panose="02020603050405020304" pitchFamily="18" charset="0"/>
                <a:cs typeface="Times New Roman" panose="02020603050405020304" pitchFamily="18" charset="0"/>
              </a:rPr>
            </a:br>
            <a:r>
              <a:rPr lang="lt-LT" sz="5300" b="1" dirty="0">
                <a:latin typeface="Times New Roman" panose="02020603050405020304" pitchFamily="18" charset="0"/>
                <a:cs typeface="Times New Roman" panose="02020603050405020304" pitchFamily="18" charset="0"/>
              </a:rPr>
              <a:t>su šilumos tiekimo tinklais </a:t>
            </a:r>
            <a:endParaRPr lang="lt-LT"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959429"/>
            <a:ext cx="10058400" cy="4400427"/>
          </a:xfrm>
        </p:spPr>
        <p:txBody>
          <a:bodyPr>
            <a:normAutofit/>
          </a:bodyPr>
          <a:lstStyle/>
          <a:p>
            <a:pPr lvl="0" algn="just">
              <a:spcAft>
                <a:spcPts val="0"/>
              </a:spcAf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Katilo Nr. 3 KAAP 7001  6,5 MW galios prie kuro transporterio sumontuotas praėjimo tiltas.</a:t>
            </a:r>
          </a:p>
          <a:p>
            <a:pPr lvl="0" algn="just">
              <a:spcAft>
                <a:spcPts val="0"/>
              </a:spcAft>
              <a:buFont typeface="Wingdings" panose="05000000000000000000" pitchFamily="2" charset="2"/>
              <a:buChar char="§"/>
            </a:pPr>
            <a:endParaRPr lang="lt-LT" sz="2800" dirty="0">
              <a:solidFill>
                <a:schemeClr val="tx1"/>
              </a:solidFill>
              <a:latin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Katilo Nr. 1  VIESSMANN </a:t>
            </a:r>
            <a:r>
              <a:rPr lang="lt-LT" sz="2800" dirty="0" err="1">
                <a:solidFill>
                  <a:schemeClr val="tx1"/>
                </a:solidFill>
                <a:latin typeface="Times New Roman" panose="02020603050405020304" pitchFamily="18" charset="0"/>
                <a:cs typeface="Times New Roman" panose="02020603050405020304" pitchFamily="18" charset="0"/>
              </a:rPr>
              <a:t>Vitomax</a:t>
            </a:r>
            <a:r>
              <a:rPr lang="lt-LT" sz="2800" dirty="0">
                <a:solidFill>
                  <a:schemeClr val="tx1"/>
                </a:solidFill>
                <a:latin typeface="Times New Roman" panose="02020603050405020304" pitchFamily="18" charset="0"/>
                <a:cs typeface="Times New Roman" panose="02020603050405020304" pitchFamily="18" charset="0"/>
              </a:rPr>
              <a:t>  4,1 MW galios katilui yra pakeista šilumos izoliacija ties dūmtakiu ir šilumos apskaita.</a:t>
            </a:r>
          </a:p>
          <a:p>
            <a:pPr lvl="0" algn="just">
              <a:spcAft>
                <a:spcPts val="0"/>
              </a:spcAft>
              <a:buFont typeface="Wingdings" panose="05000000000000000000" pitchFamily="2" charset="2"/>
              <a:buChar char="§"/>
            </a:pPr>
            <a:endParaRPr lang="lt-LT" sz="2800" dirty="0">
              <a:solidFill>
                <a:schemeClr val="tx1"/>
              </a:solidFill>
              <a:latin typeface="Times New Roman" panose="02020603050405020304" pitchFamily="18" charset="0"/>
              <a:cs typeface="Times New Roman" panose="02020603050405020304" pitchFamily="18" charset="0"/>
            </a:endParaRPr>
          </a:p>
          <a:p>
            <a:pPr lvl="0" algn="just">
              <a:spcAft>
                <a:spcPts val="0"/>
              </a:spcAf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a:t>
            </a:r>
            <a:r>
              <a:rPr lang="pt-BR" sz="2800" dirty="0">
                <a:solidFill>
                  <a:schemeClr val="tx1"/>
                </a:solidFill>
                <a:latin typeface="Times New Roman" panose="02020603050405020304" pitchFamily="18" charset="0"/>
                <a:cs typeface="Times New Roman" panose="02020603050405020304" pitchFamily="18" charset="0"/>
              </a:rPr>
              <a:t>Katilo Nr. 3 KAAP 7001  6,5 MW galios biokuro katilo</a:t>
            </a:r>
            <a:r>
              <a:rPr lang="lt-LT" sz="2800" dirty="0">
                <a:solidFill>
                  <a:schemeClr val="tx1"/>
                </a:solidFill>
                <a:latin typeface="Times New Roman" panose="02020603050405020304" pitchFamily="18" charset="0"/>
                <a:cs typeface="Times New Roman" panose="02020603050405020304" pitchFamily="18" charset="0"/>
              </a:rPr>
              <a:t> pakuroje atlikti aukštatemperatūrio šamoto apžiūros darbai. Po apžiūros susidėvėjusios plytos pakeistos naujomis.</a:t>
            </a:r>
          </a:p>
        </p:txBody>
      </p:sp>
    </p:spTree>
    <p:extLst>
      <p:ext uri="{BB962C8B-B14F-4D97-AF65-F5344CB8AC3E}">
        <p14:creationId xmlns:p14="http://schemas.microsoft.com/office/powerpoint/2010/main" val="76265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RK - 1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  </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2090056"/>
            <a:ext cx="10346037" cy="3779037"/>
          </a:xfrm>
        </p:spPr>
        <p:txBody>
          <a:bodyPr>
            <a:normAutofit/>
          </a:bodyPr>
          <a:lstStyle/>
          <a:p>
            <a:pPr lvl="0" algn="just">
              <a:buFont typeface="Wingdings" panose="05000000000000000000" pitchFamily="2" charset="2"/>
              <a:buChar char="§"/>
            </a:pPr>
            <a:r>
              <a:rPr lang="lt-LT" sz="2800" dirty="0">
                <a:latin typeface="Arial" panose="020B0604020202020204" pitchFamily="34" charset="0"/>
                <a:cs typeface="Arial" panose="020B0604020202020204" pitchFamily="34" charset="0"/>
              </a:rPr>
              <a:t> </a:t>
            </a:r>
            <a:r>
              <a:rPr lang="lt-LT" sz="2800" dirty="0">
                <a:solidFill>
                  <a:schemeClr val="tx1"/>
                </a:solidFill>
                <a:latin typeface="Times New Roman" panose="02020603050405020304" pitchFamily="18" charset="0"/>
                <a:cs typeface="Times New Roman" panose="02020603050405020304" pitchFamily="18" charset="0"/>
              </a:rPr>
              <a:t>Pakeisti šilumos vamzdynų korozijos indikatoriai, įvertinta šiluminių trasų būklė </a:t>
            </a:r>
          </a:p>
          <a:p>
            <a:pPr marL="0" lvl="0" indent="0" algn="just">
              <a:buNone/>
            </a:pPr>
            <a:r>
              <a:rPr lang="lt-LT" sz="2400" i="1" dirty="0">
                <a:solidFill>
                  <a:schemeClr val="tx1"/>
                </a:solidFill>
                <a:latin typeface="Times New Roman" panose="02020603050405020304" pitchFamily="18" charset="0"/>
                <a:cs typeface="Times New Roman" panose="02020603050405020304" pitchFamily="18" charset="0"/>
              </a:rPr>
              <a:t>(Išvados citata iš ataskaitos: “anglinio plieno korozijos testai buvo instaliuoti RK-1 katilinės paduodamame ir grįžtamame vamzdyne. Testai buvo išlaikyti 368 paras. Korozijos testų analizė parodė – 0,0065-0,0068 mm/metus korozijos greitį. Išvada -  korozijos nėra.“)</a:t>
            </a:r>
          </a:p>
          <a:p>
            <a:pPr marL="0" lvl="0" indent="0" algn="just">
              <a:buNone/>
            </a:pPr>
            <a:endParaRPr lang="lt-LT" sz="2400" i="1"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Sukaupta biokuro atsarga šildymo sezono pradžiai </a:t>
            </a:r>
            <a:r>
              <a:rPr lang="lt-LT" sz="2400" i="1" dirty="0">
                <a:solidFill>
                  <a:schemeClr val="tx1"/>
                </a:solidFill>
                <a:latin typeface="Times New Roman" panose="02020603050405020304" pitchFamily="18" charset="0"/>
                <a:cs typeface="Times New Roman" panose="02020603050405020304" pitchFamily="18" charset="0"/>
              </a:rPr>
              <a:t>(115 </a:t>
            </a:r>
            <a:r>
              <a:rPr lang="lt-LT" sz="2400" i="1" dirty="0" err="1">
                <a:solidFill>
                  <a:schemeClr val="tx1"/>
                </a:solidFill>
                <a:latin typeface="Times New Roman" panose="02020603050405020304" pitchFamily="18" charset="0"/>
                <a:cs typeface="Times New Roman" panose="02020603050405020304" pitchFamily="18" charset="0"/>
              </a:rPr>
              <a:t>tne</a:t>
            </a:r>
            <a:r>
              <a:rPr lang="lt-LT" sz="2400" i="1" dirty="0">
                <a:solidFill>
                  <a:schemeClr val="tx1"/>
                </a:solidFill>
                <a:latin typeface="Times New Roman" panose="02020603050405020304" pitchFamily="18" charset="0"/>
                <a:cs typeface="Times New Roman" panose="02020603050405020304" pitchFamily="18" charset="0"/>
              </a:rPr>
              <a:t>, - 1,5 mėn.);</a:t>
            </a:r>
            <a:endParaRPr lang="lt-LT"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32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RK-2 katilinė </a:t>
            </a:r>
            <a:br>
              <a:rPr lang="lt-LT" b="1" dirty="0">
                <a:latin typeface="Times New Roman" panose="02020603050405020304" pitchFamily="18" charset="0"/>
                <a:cs typeface="Times New Roman" panose="02020603050405020304" pitchFamily="18" charset="0"/>
              </a:rPr>
            </a:br>
            <a:r>
              <a:rPr lang="lt-LT" sz="4400" b="1" dirty="0">
                <a:latin typeface="Times New Roman" panose="02020603050405020304" pitchFamily="18" charset="0"/>
                <a:cs typeface="Times New Roman" panose="02020603050405020304" pitchFamily="18" charset="0"/>
              </a:rPr>
              <a:t>su šilumos tiekimo tinklais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996750"/>
            <a:ext cx="10500671" cy="4133461"/>
          </a:xfrm>
        </p:spPr>
        <p:txBody>
          <a:bodyPr>
            <a:normAutofit fontScale="85000" lnSpcReduction="10000"/>
          </a:bodyPr>
          <a:lstStyle/>
          <a:p>
            <a:pPr lvl="0" algn="just">
              <a:buFont typeface="Wingdings" panose="05000000000000000000" pitchFamily="2" charset="2"/>
              <a:buChar char="§"/>
            </a:pPr>
            <a:r>
              <a:rPr lang="lt-LT" sz="2800" dirty="0">
                <a:latin typeface="Times New Roman" panose="02020603050405020304" pitchFamily="18" charset="0"/>
                <a:cs typeface="Times New Roman" panose="02020603050405020304" pitchFamily="18" charset="0"/>
              </a:rPr>
              <a:t> </a:t>
            </a:r>
            <a:r>
              <a:rPr lang="lt-LT" sz="3300" dirty="0">
                <a:solidFill>
                  <a:schemeClr val="tx1"/>
                </a:solidFill>
                <a:latin typeface="Times New Roman" panose="02020603050405020304" pitchFamily="18" charset="0"/>
                <a:cs typeface="Times New Roman" panose="02020603050405020304" pitchFamily="18" charset="0"/>
              </a:rPr>
              <a:t>Atliktas šilumos tinklų ir katilinės vamzdyno HB -12 258 metrai;</a:t>
            </a:r>
          </a:p>
          <a:p>
            <a:pPr lvl="0" algn="just">
              <a:buFont typeface="Wingdings" panose="05000000000000000000" pitchFamily="2" charset="2"/>
              <a:buChar char="§"/>
            </a:pPr>
            <a:r>
              <a:rPr lang="lt-LT" sz="3300" dirty="0">
                <a:solidFill>
                  <a:schemeClr val="tx1"/>
                </a:solidFill>
                <a:latin typeface="Times New Roman" panose="02020603050405020304" pitchFamily="18" charset="0"/>
                <a:cs typeface="Times New Roman" panose="02020603050405020304" pitchFamily="18" charset="0"/>
              </a:rPr>
              <a:t> </a:t>
            </a:r>
            <a:r>
              <a:rPr lang="lt-LT" sz="3600" dirty="0">
                <a:solidFill>
                  <a:schemeClr val="tx1"/>
                </a:solidFill>
                <a:latin typeface="Times New Roman" panose="02020603050405020304" pitchFamily="18" charset="0"/>
                <a:cs typeface="Times New Roman" panose="02020603050405020304" pitchFamily="18" charset="0"/>
              </a:rPr>
              <a:t>Pakeisti susidėvėję kanalinių šiluminių trasų vamzdynai į naujus </a:t>
            </a:r>
            <a:r>
              <a:rPr lang="lt-LT" sz="3600" dirty="0" err="1">
                <a:solidFill>
                  <a:schemeClr val="tx1"/>
                </a:solidFill>
                <a:latin typeface="Times New Roman" panose="02020603050405020304" pitchFamily="18" charset="0"/>
                <a:cs typeface="Times New Roman" panose="02020603050405020304" pitchFamily="18" charset="0"/>
              </a:rPr>
              <a:t>bekanalius</a:t>
            </a:r>
            <a:r>
              <a:rPr lang="lt-LT" sz="3600" dirty="0">
                <a:solidFill>
                  <a:schemeClr val="tx1"/>
                </a:solidFill>
                <a:latin typeface="Times New Roman" panose="02020603050405020304" pitchFamily="18" charset="0"/>
                <a:cs typeface="Times New Roman" panose="02020603050405020304" pitchFamily="18" charset="0"/>
              </a:rPr>
              <a:t> atkarpose:</a:t>
            </a:r>
            <a:endParaRPr lang="lt-LT" sz="3200" dirty="0">
              <a:solidFill>
                <a:schemeClr val="tx1"/>
              </a:solidFill>
              <a:latin typeface="Times New Roman" panose="02020603050405020304" pitchFamily="18" charset="0"/>
              <a:cs typeface="Times New Roman" panose="02020603050405020304" pitchFamily="18" charset="0"/>
            </a:endParaRPr>
          </a:p>
          <a:p>
            <a:pPr marL="357188" indent="-9525" algn="just">
              <a:buFont typeface="Arial" panose="020B0604020202020204" pitchFamily="34" charset="0"/>
              <a:buChar char="•"/>
              <a:tabLst>
                <a:tab pos="630238" algn="l"/>
              </a:tabLst>
            </a:pPr>
            <a:r>
              <a:rPr lang="lt-LT" sz="3300" dirty="0">
                <a:solidFill>
                  <a:schemeClr val="tx1"/>
                </a:solidFill>
                <a:latin typeface="Times New Roman" panose="02020603050405020304" pitchFamily="18" charset="0"/>
                <a:cs typeface="Times New Roman" panose="02020603050405020304" pitchFamily="18" charset="0"/>
              </a:rPr>
              <a:t> 	tarp gyv. namų Deltuvos g. 6 – Kauno g. 27 – 20 m;</a:t>
            </a:r>
            <a:endParaRPr lang="en-GB" sz="3300" dirty="0">
              <a:solidFill>
                <a:schemeClr val="tx1"/>
              </a:solidFill>
              <a:latin typeface="Times New Roman" panose="02020603050405020304" pitchFamily="18" charset="0"/>
              <a:cs typeface="Times New Roman" panose="02020603050405020304" pitchFamily="18" charset="0"/>
            </a:endParaRPr>
          </a:p>
          <a:p>
            <a:pPr marL="357188" indent="-9525" algn="just">
              <a:buFont typeface="Arial" panose="020B0604020202020204" pitchFamily="34" charset="0"/>
              <a:buChar char="•"/>
              <a:tabLst>
                <a:tab pos="630238" algn="l"/>
              </a:tabLst>
            </a:pPr>
            <a:r>
              <a:rPr lang="lt-LT" sz="3300" dirty="0">
                <a:solidFill>
                  <a:schemeClr val="tx1"/>
                </a:solidFill>
                <a:latin typeface="Times New Roman" panose="02020603050405020304" pitchFamily="18" charset="0"/>
                <a:cs typeface="Times New Roman" panose="02020603050405020304" pitchFamily="18" charset="0"/>
              </a:rPr>
              <a:t> 	tarp gyv. namų Deltuvos g. 10 – Kauno g. 27a – 20 m;</a:t>
            </a:r>
            <a:endParaRPr lang="en-GB" sz="3300" dirty="0">
              <a:solidFill>
                <a:schemeClr val="tx1"/>
              </a:solidFill>
              <a:latin typeface="Times New Roman" panose="02020603050405020304" pitchFamily="18" charset="0"/>
              <a:cs typeface="Times New Roman" panose="02020603050405020304" pitchFamily="18" charset="0"/>
            </a:endParaRPr>
          </a:p>
          <a:p>
            <a:pPr marL="357188" indent="-9525" algn="just">
              <a:buFont typeface="Arial" panose="020B0604020202020204" pitchFamily="34" charset="0"/>
              <a:buChar char="•"/>
              <a:tabLst>
                <a:tab pos="630238" algn="l"/>
              </a:tabLst>
            </a:pPr>
            <a:r>
              <a:rPr lang="lt-LT" sz="3300" dirty="0">
                <a:solidFill>
                  <a:schemeClr val="tx1"/>
                </a:solidFill>
                <a:latin typeface="Times New Roman" panose="02020603050405020304" pitchFamily="18" charset="0"/>
                <a:cs typeface="Times New Roman" panose="02020603050405020304" pitchFamily="18" charset="0"/>
              </a:rPr>
              <a:t> 	nuo ŠK-10 iki Žiedo g.5b  – 132 m. panaikinant </a:t>
            </a:r>
            <a:r>
              <a:rPr lang="lt-LT" sz="3300" dirty="0" err="1">
                <a:solidFill>
                  <a:schemeClr val="tx1"/>
                </a:solidFill>
                <a:latin typeface="Times New Roman" panose="02020603050405020304" pitchFamily="18" charset="0"/>
                <a:cs typeface="Times New Roman" panose="02020603050405020304" pitchFamily="18" charset="0"/>
              </a:rPr>
              <a:t>šil</a:t>
            </a:r>
            <a:r>
              <a:rPr lang="lt-LT" sz="3300" dirty="0">
                <a:solidFill>
                  <a:schemeClr val="tx1"/>
                </a:solidFill>
                <a:latin typeface="Times New Roman" panose="02020603050405020304" pitchFamily="18" charset="0"/>
                <a:cs typeface="Times New Roman" panose="02020603050405020304" pitchFamily="18" charset="0"/>
              </a:rPr>
              <a:t>. kamerą</a:t>
            </a:r>
            <a:endParaRPr lang="en-GB" sz="3300" dirty="0">
              <a:solidFill>
                <a:schemeClr val="tx1"/>
              </a:solidFill>
              <a:latin typeface="Times New Roman" panose="02020603050405020304" pitchFamily="18" charset="0"/>
              <a:cs typeface="Times New Roman" panose="02020603050405020304" pitchFamily="18" charset="0"/>
            </a:endParaRPr>
          </a:p>
          <a:p>
            <a:pPr marL="357188" lvl="0" indent="-9525" algn="just">
              <a:buFont typeface="Arial" panose="020B0604020202020204" pitchFamily="34" charset="0"/>
              <a:buChar char="•"/>
              <a:tabLst>
                <a:tab pos="630238" algn="l"/>
              </a:tabLst>
            </a:pPr>
            <a:r>
              <a:rPr lang="lt-LT" sz="3300" dirty="0">
                <a:solidFill>
                  <a:schemeClr val="tx1"/>
                </a:solidFill>
                <a:latin typeface="Times New Roman" panose="02020603050405020304" pitchFamily="18" charset="0"/>
                <a:cs typeface="Times New Roman" panose="02020603050405020304" pitchFamily="18" charset="0"/>
              </a:rPr>
              <a:t> 	 Atlikta metrologinė patikra 37 vnt. įvadinių šilumos skaitiklių; </a:t>
            </a:r>
          </a:p>
          <a:p>
            <a:pPr lvl="0" algn="just">
              <a:buFont typeface="Wingdings" panose="05000000000000000000" pitchFamily="2" charset="2"/>
              <a:buChar char="§"/>
            </a:pPr>
            <a:r>
              <a:rPr lang="lt-LT" sz="3300" dirty="0">
                <a:solidFill>
                  <a:schemeClr val="tx1"/>
                </a:solidFill>
                <a:latin typeface="Times New Roman" panose="02020603050405020304" pitchFamily="18" charset="0"/>
                <a:cs typeface="Times New Roman" panose="02020603050405020304" pitchFamily="18" charset="0"/>
              </a:rPr>
              <a:t> </a:t>
            </a:r>
            <a:r>
              <a:rPr lang="lt-LT" sz="3600" dirty="0">
                <a:solidFill>
                  <a:schemeClr val="tx1"/>
                </a:solidFill>
                <a:latin typeface="Times New Roman" panose="02020603050405020304" pitchFamily="18" charset="0"/>
                <a:cs typeface="Times New Roman" panose="02020603050405020304" pitchFamily="18" charset="0"/>
              </a:rPr>
              <a:t>Pakeista naujais 3 vnt. įvadinių šilumos skaitiklių;</a:t>
            </a:r>
            <a:endParaRPr lang="lt-LT" sz="2600" dirty="0">
              <a:solidFill>
                <a:schemeClr val="tx1"/>
              </a:solidFill>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10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33015"/>
          </a:xfrm>
        </p:spPr>
        <p:txBody>
          <a:bodyPr/>
          <a:lstStyle/>
          <a:p>
            <a:pPr algn="ctr"/>
            <a:r>
              <a:rPr lang="lt-LT" b="1" dirty="0">
                <a:latin typeface="Times New Roman" panose="02020603050405020304" pitchFamily="18" charset="0"/>
                <a:cs typeface="Times New Roman" panose="02020603050405020304" pitchFamily="18" charset="0"/>
              </a:rPr>
              <a:t>RK-2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9805" y="2034072"/>
            <a:ext cx="10266137" cy="4128983"/>
          </a:xfrm>
        </p:spPr>
        <p:txBody>
          <a:bodyPr>
            <a:normAutofit fontScale="92500" lnSpcReduction="10000"/>
          </a:bodyPr>
          <a:lstStyle/>
          <a:p>
            <a:pPr lvl="0" algn="just">
              <a:buFont typeface="Wingdings" panose="05000000000000000000" pitchFamily="2" charset="2"/>
              <a:buChar char="§"/>
            </a:pPr>
            <a:r>
              <a:rPr lang="lt-LT" sz="2600" dirty="0">
                <a:solidFill>
                  <a:srgbClr val="FF0000"/>
                </a:solidFill>
                <a:latin typeface="Times New Roman" panose="02020603050405020304" pitchFamily="18" charset="0"/>
                <a:cs typeface="Times New Roman" panose="02020603050405020304" pitchFamily="18" charset="0"/>
              </a:rPr>
              <a:t> </a:t>
            </a:r>
            <a:r>
              <a:rPr lang="lt-LT" sz="2800" dirty="0">
                <a:solidFill>
                  <a:schemeClr val="tx1"/>
                </a:solidFill>
                <a:latin typeface="Times New Roman" panose="02020603050405020304" pitchFamily="18" charset="0"/>
                <a:cs typeface="Times New Roman" panose="02020603050405020304" pitchFamily="18" charset="0"/>
              </a:rPr>
              <a:t>Pilnai išbandyti ir paruošti katilinės įrenginiai šildymo sezonui:</a:t>
            </a:r>
            <a:endParaRPr lang="lt-LT" sz="2600" dirty="0">
              <a:solidFill>
                <a:schemeClr val="tx1"/>
              </a:solidFill>
              <a:latin typeface="Times New Roman" panose="02020603050405020304" pitchFamily="18" charset="0"/>
              <a:cs typeface="Times New Roman" panose="02020603050405020304" pitchFamily="18" charset="0"/>
            </a:endParaRPr>
          </a:p>
          <a:p>
            <a:pPr marL="357188" lvl="0" indent="0" algn="just">
              <a:buFont typeface="Arial" panose="020B0604020202020204" pitchFamily="34" charset="0"/>
              <a:buChar char="•"/>
              <a:tabLst>
                <a:tab pos="630238" algn="l"/>
              </a:tabLst>
            </a:pPr>
            <a:r>
              <a:rPr lang="lt-LT" sz="2800" dirty="0">
                <a:solidFill>
                  <a:schemeClr val="tx1"/>
                </a:solidFill>
                <a:latin typeface="Times New Roman" panose="02020603050405020304" pitchFamily="18" charset="0"/>
                <a:cs typeface="Times New Roman" panose="02020603050405020304" pitchFamily="18" charset="0"/>
              </a:rPr>
              <a:t> 	</a:t>
            </a:r>
            <a:r>
              <a:rPr lang="lt-LT" sz="2800" b="1" dirty="0">
                <a:solidFill>
                  <a:schemeClr val="tx1"/>
                </a:solidFill>
                <a:latin typeface="Times New Roman" panose="02020603050405020304" pitchFamily="18" charset="0"/>
                <a:cs typeface="Times New Roman" panose="02020603050405020304" pitchFamily="18" charset="0"/>
              </a:rPr>
              <a:t>Katilas Nr. 1 </a:t>
            </a:r>
            <a:r>
              <a:rPr lang="lt-LT" sz="2800" dirty="0">
                <a:solidFill>
                  <a:schemeClr val="tx1"/>
                </a:solidFill>
                <a:latin typeface="Times New Roman" panose="02020603050405020304" pitchFamily="18" charset="0"/>
                <a:cs typeface="Times New Roman" panose="02020603050405020304" pitchFamily="18" charset="0"/>
              </a:rPr>
              <a:t>– ELLPREX 4000 kW su ekonomaizeriu </a:t>
            </a:r>
            <a:r>
              <a:rPr lang="lt-LT" sz="2400" i="1" dirty="0">
                <a:solidFill>
                  <a:schemeClr val="tx1"/>
                </a:solidFill>
                <a:latin typeface="Times New Roman" panose="02020603050405020304" pitchFamily="18" charset="0"/>
                <a:cs typeface="Times New Roman" panose="02020603050405020304" pitchFamily="18" charset="0"/>
              </a:rPr>
              <a:t>(atlikti katilų kasmetiniai VKP, katilinės vamzdynų HB;</a:t>
            </a:r>
          </a:p>
          <a:p>
            <a:pPr marL="357188" lvl="0" indent="0" algn="just">
              <a:buFont typeface="Arial" panose="020B0604020202020204" pitchFamily="34" charset="0"/>
              <a:buChar char="•"/>
              <a:tabLst>
                <a:tab pos="630238" algn="l"/>
              </a:tabLst>
            </a:pPr>
            <a:r>
              <a:rPr lang="lt-LT" sz="2800" dirty="0">
                <a:solidFill>
                  <a:schemeClr val="tx1"/>
                </a:solidFill>
                <a:latin typeface="Times New Roman" panose="02020603050405020304" pitchFamily="18" charset="0"/>
                <a:cs typeface="Times New Roman" panose="02020603050405020304" pitchFamily="18" charset="0"/>
              </a:rPr>
              <a:t>	</a:t>
            </a:r>
            <a:r>
              <a:rPr lang="lt-LT" sz="2800" b="1" dirty="0">
                <a:solidFill>
                  <a:schemeClr val="tx1"/>
                </a:solidFill>
                <a:latin typeface="Times New Roman" panose="02020603050405020304" pitchFamily="18" charset="0"/>
                <a:cs typeface="Times New Roman" panose="02020603050405020304" pitchFamily="18" charset="0"/>
              </a:rPr>
              <a:t>Katilas Nr. 2 </a:t>
            </a:r>
            <a:r>
              <a:rPr lang="lt-LT" sz="2800" dirty="0">
                <a:solidFill>
                  <a:schemeClr val="tx1"/>
                </a:solidFill>
                <a:latin typeface="Times New Roman" panose="02020603050405020304" pitchFamily="18" charset="0"/>
                <a:cs typeface="Times New Roman" panose="02020603050405020304" pitchFamily="18" charset="0"/>
              </a:rPr>
              <a:t>- vandens šildymo katilas KVG-7,56 1 MW </a:t>
            </a:r>
          </a:p>
          <a:p>
            <a:pPr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Pakeisti šilumos vamzdynų korozijos indikatoriai, išvada – korozijos vamzdynuose nėra;</a:t>
            </a:r>
          </a:p>
          <a:p>
            <a:pPr lvl="0"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Atlikta gelžbetoninio dūmtraukio inspekcinė kasmetinė apžiūra;</a:t>
            </a:r>
          </a:p>
          <a:p>
            <a:pPr algn="just">
              <a:buFont typeface="Wingdings" panose="05000000000000000000" pitchFamily="2" charset="2"/>
              <a:buChar char="§"/>
            </a:pPr>
            <a:r>
              <a:rPr lang="lt-LT" sz="2800" dirty="0">
                <a:solidFill>
                  <a:schemeClr val="tx1"/>
                </a:solidFill>
                <a:latin typeface="Times New Roman" panose="02020603050405020304" pitchFamily="18" charset="0"/>
                <a:cs typeface="Times New Roman" panose="02020603050405020304" pitchFamily="18" charset="0"/>
              </a:rPr>
              <a:t> Sumontuoti elektroniniai apskaitos prietaisai termofikacinio vandens stebėjimui ir skubiam avarijų šalinimui, bei tolimesniam gamybos ciklo analizavimui. </a:t>
            </a:r>
          </a:p>
          <a:p>
            <a:pPr lvl="0" algn="just">
              <a:buFont typeface="Wingdings" panose="05000000000000000000" pitchFamily="2" charset="2"/>
              <a:buChar char="§"/>
            </a:pPr>
            <a:endParaRPr lang="lt-LT"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90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b="1" dirty="0">
                <a:latin typeface="Times New Roman" panose="02020603050405020304" pitchFamily="18" charset="0"/>
                <a:cs typeface="Times New Roman" panose="02020603050405020304" pitchFamily="18" charset="0"/>
              </a:rPr>
              <a:t>RK-3 katilinė </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su šilumos tiekimo tinklais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0667" y="1782676"/>
            <a:ext cx="10431625" cy="4799918"/>
          </a:xfrm>
        </p:spPr>
        <p:txBody>
          <a:bodyPr>
            <a:normAutofit/>
          </a:bodyPr>
          <a:lstStyle/>
          <a:p>
            <a:pPr lvl="0" algn="just">
              <a:buFont typeface="Wingdings" panose="05000000000000000000" pitchFamily="2" charset="2"/>
              <a:buChar char="§"/>
            </a:pPr>
            <a:r>
              <a:rPr lang="lt-LT" sz="2500" dirty="0">
                <a:latin typeface="Times New Roman" panose="02020603050405020304" pitchFamily="18" charset="0"/>
                <a:cs typeface="Times New Roman" panose="02020603050405020304" pitchFamily="18" charset="0"/>
              </a:rPr>
              <a:t> </a:t>
            </a:r>
            <a:r>
              <a:rPr lang="lt-LT" sz="2500" dirty="0">
                <a:solidFill>
                  <a:schemeClr val="tx1"/>
                </a:solidFill>
                <a:latin typeface="Times New Roman" panose="02020603050405020304" pitchFamily="18" charset="0"/>
                <a:cs typeface="Times New Roman" panose="02020603050405020304" pitchFamily="18" charset="0"/>
              </a:rPr>
              <a:t>Atliktas šilumos tinklų ir katilinės vamzdyno HB -13 088 metrai;</a:t>
            </a:r>
          </a:p>
          <a:p>
            <a:pPr lvl="0" algn="just">
              <a:buFont typeface="Wingdings" panose="05000000000000000000" pitchFamily="2" charset="2"/>
              <a:buChar char="§"/>
            </a:pPr>
            <a:r>
              <a:rPr lang="lt-LT" sz="2500" dirty="0">
                <a:solidFill>
                  <a:schemeClr val="tx1"/>
                </a:solidFill>
                <a:latin typeface="Times New Roman" panose="02020603050405020304" pitchFamily="18" charset="0"/>
                <a:cs typeface="Times New Roman" panose="02020603050405020304" pitchFamily="18" charset="0"/>
              </a:rPr>
              <a:t> Pakeisti susidėvėję kanalinių šiluminių trasų vamzdynai į naujus </a:t>
            </a:r>
            <a:r>
              <a:rPr lang="lt-LT" sz="2500" dirty="0" err="1">
                <a:solidFill>
                  <a:schemeClr val="tx1"/>
                </a:solidFill>
                <a:latin typeface="Times New Roman" panose="02020603050405020304" pitchFamily="18" charset="0"/>
                <a:cs typeface="Times New Roman" panose="02020603050405020304" pitchFamily="18" charset="0"/>
              </a:rPr>
              <a:t>bekanalius</a:t>
            </a:r>
            <a:r>
              <a:rPr lang="lt-LT" sz="2500" dirty="0">
                <a:solidFill>
                  <a:schemeClr val="tx1"/>
                </a:solidFill>
                <a:latin typeface="Times New Roman" panose="02020603050405020304" pitchFamily="18" charset="0"/>
                <a:cs typeface="Times New Roman" panose="02020603050405020304" pitchFamily="18" charset="0"/>
              </a:rPr>
              <a:t> atkarpose:</a:t>
            </a:r>
          </a:p>
          <a:p>
            <a:pPr marL="357188" indent="0" algn="just">
              <a:buFont typeface="Arial" panose="020B0604020202020204" pitchFamily="34" charset="0"/>
              <a:buChar char="•"/>
            </a:pPr>
            <a:r>
              <a:rPr lang="lt-LT" sz="2500" dirty="0">
                <a:solidFill>
                  <a:schemeClr val="tx1"/>
                </a:solidFill>
                <a:latin typeface="Times New Roman" panose="02020603050405020304" pitchFamily="18" charset="0"/>
                <a:cs typeface="Times New Roman" panose="02020603050405020304" pitchFamily="18" charset="0"/>
              </a:rPr>
              <a:t> tarp šiluminės kameros ŠK-28 ir gyv. namų Miškų g 40; 38; 36; 34; 32 – 522 m. panaikinant nenaudojamas šilumines kameras;</a:t>
            </a:r>
            <a:endParaRPr lang="en-GB" sz="2500" dirty="0">
              <a:solidFill>
                <a:schemeClr val="tx1"/>
              </a:solidFill>
              <a:latin typeface="Times New Roman" panose="02020603050405020304" pitchFamily="18" charset="0"/>
              <a:cs typeface="Times New Roman" panose="02020603050405020304" pitchFamily="18" charset="0"/>
            </a:endParaRPr>
          </a:p>
          <a:p>
            <a:pPr marL="357188" lvl="0" indent="0" algn="just">
              <a:buFont typeface="Arial" panose="020B0604020202020204" pitchFamily="34" charset="0"/>
              <a:buChar char="•"/>
            </a:pPr>
            <a:r>
              <a:rPr lang="lt-LT" sz="2500" dirty="0">
                <a:solidFill>
                  <a:schemeClr val="tx1"/>
                </a:solidFill>
                <a:latin typeface="Times New Roman" panose="02020603050405020304" pitchFamily="18" charset="0"/>
                <a:cs typeface="Times New Roman" panose="02020603050405020304" pitchFamily="18" charset="0"/>
              </a:rPr>
              <a:t> tarp šiluminės kameros ŠK-20 ir gyv. namo  Vilniaus g. 94 – 108 m;</a:t>
            </a:r>
          </a:p>
          <a:p>
            <a:pPr marL="357188" lvl="0" indent="0" algn="just">
              <a:buFont typeface="Arial" panose="020B0604020202020204" pitchFamily="34" charset="0"/>
              <a:buChar char="•"/>
            </a:pPr>
            <a:r>
              <a:rPr lang="lt-LT" sz="2500" dirty="0">
                <a:solidFill>
                  <a:schemeClr val="tx1"/>
                </a:solidFill>
                <a:latin typeface="Times New Roman" panose="02020603050405020304" pitchFamily="18" charset="0"/>
                <a:cs typeface="Times New Roman" panose="02020603050405020304" pitchFamily="18" charset="0"/>
              </a:rPr>
              <a:t> magistralinės trasos atšaka tarp RK-3 katilinės ir gyv. namo Rožių g. 5 – 1766 m. (fiziniai darbai šiuo metu </a:t>
            </a:r>
            <a:r>
              <a:rPr lang="lt-LT" sz="2500">
                <a:solidFill>
                  <a:schemeClr val="tx1"/>
                </a:solidFill>
                <a:latin typeface="Times New Roman" panose="02020603050405020304" pitchFamily="18" charset="0"/>
                <a:cs typeface="Times New Roman" panose="02020603050405020304" pitchFamily="18" charset="0"/>
              </a:rPr>
              <a:t>yra baigti);</a:t>
            </a:r>
            <a:endParaRPr lang="lt-LT" sz="25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lt-LT" sz="2500" dirty="0">
                <a:solidFill>
                  <a:schemeClr val="tx1"/>
                </a:solidFill>
                <a:latin typeface="Times New Roman" panose="02020603050405020304" pitchFamily="18" charset="0"/>
                <a:cs typeface="Times New Roman" panose="02020603050405020304" pitchFamily="18" charset="0"/>
              </a:rPr>
              <a:t> Atlikta metrologinė patikra 37 vnt. įvadinių šilumos skaitiklių; </a:t>
            </a:r>
          </a:p>
          <a:p>
            <a:pPr algn="just">
              <a:buFont typeface="Wingdings" panose="05000000000000000000" pitchFamily="2" charset="2"/>
              <a:buChar char="§"/>
            </a:pPr>
            <a:r>
              <a:rPr lang="lt-LT" sz="2500" dirty="0">
                <a:solidFill>
                  <a:schemeClr val="tx1"/>
                </a:solidFill>
                <a:latin typeface="Times New Roman" panose="02020603050405020304" pitchFamily="18" charset="0"/>
                <a:cs typeface="Times New Roman" panose="02020603050405020304" pitchFamily="18" charset="0"/>
              </a:rPr>
              <a:t> Pakeista naujais 8 vnt. įvadinių šilumos skaitiklių;</a:t>
            </a:r>
            <a:endParaRPr lang="lt-LT" sz="2500" dirty="0">
              <a:solidFill>
                <a:schemeClr val="tx1"/>
              </a:solidFill>
            </a:endParaRPr>
          </a:p>
        </p:txBody>
      </p:sp>
    </p:spTree>
    <p:extLst>
      <p:ext uri="{BB962C8B-B14F-4D97-AF65-F5344CB8AC3E}">
        <p14:creationId xmlns:p14="http://schemas.microsoft.com/office/powerpoint/2010/main" val="2166119462"/>
      </p:ext>
    </p:extLst>
  </p:cSld>
  <p:clrMapOvr>
    <a:masterClrMapping/>
  </p:clrMapOvr>
</p:sld>
</file>

<file path=ppt/theme/theme1.xml><?xml version="1.0" encoding="utf-8"?>
<a:theme xmlns:a="http://schemas.openxmlformats.org/drawingml/2006/main" name="Retrospektyvinė">
  <a:themeElements>
    <a:clrScheme name="Retrospektyvin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tyvinė">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13735</TotalTime>
  <Words>1609</Words>
  <Application>Microsoft Office PowerPoint</Application>
  <PresentationFormat>Plačiaekranė</PresentationFormat>
  <Paragraphs>139</Paragraphs>
  <Slides>26</Slides>
  <Notes>3</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26</vt:i4>
      </vt:variant>
    </vt:vector>
  </HeadingPairs>
  <TitlesOfParts>
    <vt:vector size="32" baseType="lpstr">
      <vt:lpstr>Arial</vt:lpstr>
      <vt:lpstr>Calibri</vt:lpstr>
      <vt:lpstr>Calibri Light</vt:lpstr>
      <vt:lpstr>Times New Roman</vt:lpstr>
      <vt:lpstr>Wingdings</vt:lpstr>
      <vt:lpstr>Retrospektyvinė</vt:lpstr>
      <vt:lpstr> UAB „UKMERGĖS ŠILUMA“   PASIRUOŠIMO 2020/2021 M. ŠILDYMO SEZONUI  ATASKAITA </vt:lpstr>
      <vt:lpstr>PASIRUOŠIMAS 2020/2021 M. ŠILDYMO SEZONUI</vt:lpstr>
      <vt:lpstr>RK-1 katilinė  su šilumos tiekimo tinklais</vt:lpstr>
      <vt:lpstr>RK - 1 katilinė  su šilumos tiekimo tinklais</vt:lpstr>
      <vt:lpstr> RK - 1 katilinė  su šilumos tiekimo tinklais </vt:lpstr>
      <vt:lpstr>RK - 1 katilinė  su šilumos tiekimo tinklais  </vt:lpstr>
      <vt:lpstr>RK-2 katilinė  su šilumos tiekimo tinklais</vt:lpstr>
      <vt:lpstr>RK-2 katilinė  su šilumos tiekimo tinklais</vt:lpstr>
      <vt:lpstr>RK-3 katilinė  su šilumos tiekimo tinklais</vt:lpstr>
      <vt:lpstr>RK-3 katilinė  su šilumos tiekimo tinklais</vt:lpstr>
      <vt:lpstr>RK- 4 katilinė  su šilumos tiekimo tinklais </vt:lpstr>
      <vt:lpstr>Šventupės katilinė  su šilumos tiekimo tinklais</vt:lpstr>
      <vt:lpstr>Bendri pasirengimo duomenys</vt:lpstr>
      <vt:lpstr>Bendri pasirengimo duomenys</vt:lpstr>
      <vt:lpstr>Valstybinės Energetikos Reguliavimo Tarybos planinis patikrinimas UAB „Ukmergės šiluma“ įmonėje </vt:lpstr>
      <vt:lpstr>DĖL KARŠTO VANDENS TIEKIMO STABDYMO LAIKOTARPIO PLANINIŲ REMONTŲ METU</vt:lpstr>
      <vt:lpstr>„PowerPoint“ pateiktis</vt:lpstr>
      <vt:lpstr>„PowerPoint“ pateiktis</vt:lpstr>
      <vt:lpstr>Pasiektas rezultatas</vt:lpstr>
      <vt:lpstr>        </vt:lpstr>
      <vt:lpstr> ŠILUMOS TINKLŲ REKONSTRUKCIJA LINŲ G. KVARTALE, UKMERGĖJE, RK-3 KATILINĖS APTARNAVIMO TERITORIJOJE </vt:lpstr>
      <vt:lpstr>Projekto vykdymo etapai</vt:lpstr>
      <vt:lpstr>Projekto vykdymo eiliškumas ir eiga</vt:lpstr>
      <vt:lpstr>„PowerPoint“ pateiktis</vt:lpstr>
      <vt:lpstr>Projekto nauda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Apie  UAB „Ukmergės šiluma“ veiklą</dc:title>
  <dc:creator>Acer</dc:creator>
  <cp:lastModifiedBy>Gintarė Strumilienė</cp:lastModifiedBy>
  <cp:revision>271</cp:revision>
  <cp:lastPrinted>2020-09-29T12:42:07Z</cp:lastPrinted>
  <dcterms:created xsi:type="dcterms:W3CDTF">2017-08-28T06:01:43Z</dcterms:created>
  <dcterms:modified xsi:type="dcterms:W3CDTF">2020-09-30T05:30:24Z</dcterms:modified>
</cp:coreProperties>
</file>