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6" r:id="rId1"/>
  </p:sldMasterIdLst>
  <p:notesMasterIdLst>
    <p:notesMasterId r:id="rId17"/>
  </p:notes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9" r:id="rId13"/>
    <p:sldId id="287" r:id="rId14"/>
    <p:sldId id="288" r:id="rId15"/>
    <p:sldId id="270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00"/>
    <a:srgbClr val="D55C34"/>
    <a:srgbClr val="669900"/>
    <a:srgbClr val="C83000"/>
    <a:srgbClr val="CC3300"/>
    <a:srgbClr val="22AA93"/>
    <a:srgbClr val="339966"/>
    <a:srgbClr val="092B22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9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400" b="1" i="0"/>
              <a:t>ŠILUMOS KAINOS</a:t>
            </a:r>
            <a:r>
              <a:rPr lang="lt-LT" sz="2400" b="1" i="0" baseline="0"/>
              <a:t> DINAMIKA</a:t>
            </a:r>
            <a:endParaRPr lang="lt-LT" sz="2400" b="1" i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7.2529206321119991E-2"/>
          <c:y val="0.18081374821802096"/>
          <c:w val="0.90874562716359997"/>
          <c:h val="0.77145426551569485"/>
        </c:manualLayout>
      </c:layout>
      <c:lineChart>
        <c:grouping val="standard"/>
        <c:varyColors val="0"/>
        <c:ser>
          <c:idx val="0"/>
          <c:order val="0"/>
          <c:tx>
            <c:strRef>
              <c:f>'Kaina nuo 2013m.'!$A$20</c:f>
              <c:strCache>
                <c:ptCount val="1"/>
                <c:pt idx="0">
                  <c:v>2013m.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2.2745024304881307E-2"/>
                  <c:y val="-3.0085220966481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CE-4757-B07A-CAC9C6D6B02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CE-4757-B07A-CAC9C6D6B029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CE-4757-B07A-CAC9C6D6B0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'Kaina nuo 2013m.'!$E$21:$E$32</c:f>
              <c:strCache>
                <c:ptCount val="12"/>
                <c:pt idx="0">
                  <c:v>Sausis</c:v>
                </c:pt>
                <c:pt idx="1">
                  <c:v>Vasaris</c:v>
                </c:pt>
                <c:pt idx="2">
                  <c:v>Kovas</c:v>
                </c:pt>
                <c:pt idx="3">
                  <c:v>Balandis</c:v>
                </c:pt>
                <c:pt idx="4">
                  <c:v>Gegužė</c:v>
                </c:pt>
                <c:pt idx="5">
                  <c:v>Birželis</c:v>
                </c:pt>
                <c:pt idx="6">
                  <c:v>Liepa</c:v>
                </c:pt>
                <c:pt idx="7">
                  <c:v>Rugpjūtis</c:v>
                </c:pt>
                <c:pt idx="8">
                  <c:v>Rugsėjis</c:v>
                </c:pt>
                <c:pt idx="9">
                  <c:v>Spalis</c:v>
                </c:pt>
                <c:pt idx="10">
                  <c:v>Lapkritis</c:v>
                </c:pt>
                <c:pt idx="11">
                  <c:v>Gruodis</c:v>
                </c:pt>
              </c:strCache>
            </c:strRef>
          </c:cat>
          <c:val>
            <c:numRef>
              <c:f>'Kaina nuo 2013m.'!$B$21:$B$32</c:f>
              <c:numCache>
                <c:formatCode>0.00</c:formatCode>
                <c:ptCount val="12"/>
                <c:pt idx="0">
                  <c:v>7.8979379054680265</c:v>
                </c:pt>
                <c:pt idx="1">
                  <c:v>8.0948795180722897</c:v>
                </c:pt>
                <c:pt idx="2">
                  <c:v>8.1904541241890652</c:v>
                </c:pt>
                <c:pt idx="3">
                  <c:v>8.1556997219647833</c:v>
                </c:pt>
                <c:pt idx="4">
                  <c:v>8.4395273401297501</c:v>
                </c:pt>
                <c:pt idx="5">
                  <c:v>8.4018767377201122</c:v>
                </c:pt>
                <c:pt idx="6">
                  <c:v>8.459800741427248</c:v>
                </c:pt>
                <c:pt idx="7">
                  <c:v>8.2541705282669149</c:v>
                </c:pt>
                <c:pt idx="8">
                  <c:v>8.2541705282669149</c:v>
                </c:pt>
                <c:pt idx="9">
                  <c:v>7.8284291010194629</c:v>
                </c:pt>
                <c:pt idx="10">
                  <c:v>7.3679332715477299</c:v>
                </c:pt>
                <c:pt idx="11">
                  <c:v>7.2955282669138093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8CE-4757-B07A-CAC9C6D6B029}"/>
            </c:ext>
          </c:extLst>
        </c:ser>
        <c:ser>
          <c:idx val="1"/>
          <c:order val="1"/>
          <c:tx>
            <c:strRef>
              <c:f>'Kaina nuo 2013m.'!$E$20</c:f>
              <c:strCache>
                <c:ptCount val="1"/>
                <c:pt idx="0">
                  <c:v>2014m.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8CE-4757-B07A-CAC9C6D6B02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CE-4757-B07A-CAC9C6D6B0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'Kaina nuo 2013m.'!$F$21:$F$32</c:f>
              <c:numCache>
                <c:formatCode>0.00</c:formatCode>
                <c:ptCount val="12"/>
                <c:pt idx="0">
                  <c:v>7.353452270620946</c:v>
                </c:pt>
                <c:pt idx="1">
                  <c:v>7.2926320667284523</c:v>
                </c:pt>
                <c:pt idx="2">
                  <c:v>7.4113762743280818</c:v>
                </c:pt>
                <c:pt idx="3">
                  <c:v>7.3129054680259502</c:v>
                </c:pt>
                <c:pt idx="4">
                  <c:v>7.3302826691380911</c:v>
                </c:pt>
                <c:pt idx="5">
                  <c:v>7.3186978683966641</c:v>
                </c:pt>
                <c:pt idx="6">
                  <c:v>6.4787998146431889</c:v>
                </c:pt>
                <c:pt idx="7">
                  <c:v>6.4845922150139019</c:v>
                </c:pt>
                <c:pt idx="8">
                  <c:v>6.4845922150139019</c:v>
                </c:pt>
                <c:pt idx="9">
                  <c:v>6.6265060240963853</c:v>
                </c:pt>
                <c:pt idx="10">
                  <c:v>6.7510426320667287</c:v>
                </c:pt>
                <c:pt idx="11">
                  <c:v>6.693118628359592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8CE-4757-B07A-CAC9C6D6B029}"/>
            </c:ext>
          </c:extLst>
        </c:ser>
        <c:ser>
          <c:idx val="2"/>
          <c:order val="2"/>
          <c:tx>
            <c:strRef>
              <c:f>'Kaina nuo 2013m.'!$I$3</c:f>
              <c:strCache>
                <c:ptCount val="1"/>
                <c:pt idx="0">
                  <c:v>2015m.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8CE-4757-B07A-CAC9C6D6B0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'Kaina nuo 2013m.'!$J$4:$J$15</c:f>
              <c:numCache>
                <c:formatCode>0.00</c:formatCode>
                <c:ptCount val="12"/>
                <c:pt idx="0">
                  <c:v>6.58</c:v>
                </c:pt>
                <c:pt idx="1">
                  <c:v>6.49</c:v>
                </c:pt>
                <c:pt idx="2">
                  <c:v>6.71</c:v>
                </c:pt>
                <c:pt idx="3">
                  <c:v>7.34</c:v>
                </c:pt>
                <c:pt idx="4">
                  <c:v>7.55</c:v>
                </c:pt>
                <c:pt idx="5">
                  <c:v>7.52</c:v>
                </c:pt>
                <c:pt idx="6">
                  <c:v>7.68</c:v>
                </c:pt>
                <c:pt idx="7">
                  <c:v>7.57</c:v>
                </c:pt>
                <c:pt idx="8">
                  <c:v>7.4</c:v>
                </c:pt>
                <c:pt idx="9">
                  <c:v>7.53</c:v>
                </c:pt>
                <c:pt idx="10">
                  <c:v>7.69</c:v>
                </c:pt>
                <c:pt idx="11">
                  <c:v>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8CE-4757-B07A-CAC9C6D6B029}"/>
            </c:ext>
          </c:extLst>
        </c:ser>
        <c:ser>
          <c:idx val="3"/>
          <c:order val="3"/>
          <c:tx>
            <c:strRef>
              <c:f>'Kaina nuo 2013m.'!$M$3</c:f>
              <c:strCache>
                <c:ptCount val="1"/>
                <c:pt idx="0">
                  <c:v>2016 m.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6224639777151899E-2"/>
                  <c:y val="-2.0367015088778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8CE-4757-B07A-CAC9C6D6B029}"/>
                </c:ext>
              </c:extLst>
            </c:dLbl>
            <c:dLbl>
              <c:idx val="1"/>
              <c:layout>
                <c:manualLayout>
                  <c:x val="-2.6224639777151927E-2"/>
                  <c:y val="-1.493038870808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8CE-4757-B07A-CAC9C6D6B029}"/>
                </c:ext>
              </c:extLst>
            </c:dLbl>
            <c:dLbl>
              <c:idx val="2"/>
              <c:layout>
                <c:manualLayout>
                  <c:x val="-2.4193984510501365E-2"/>
                  <c:y val="-8.02235240751643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8CE-4757-B07A-CAC9C6D6B02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8CE-4757-B07A-CAC9C6D6B02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8CE-4757-B07A-CAC9C6D6B02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8CE-4757-B07A-CAC9C6D6B029}"/>
                </c:ext>
              </c:extLst>
            </c:dLbl>
            <c:dLbl>
              <c:idx val="11"/>
              <c:layout>
                <c:manualLayout>
                  <c:x val="-3.4453672742961925E-3"/>
                  <c:y val="-5.404061334440002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8CE-4757-B07A-CAC9C6D6B0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'Kaina nuo 2013m.'!$N$4:$N$15</c:f>
              <c:numCache>
                <c:formatCode>0.00</c:formatCode>
                <c:ptCount val="12"/>
                <c:pt idx="0">
                  <c:v>6.32</c:v>
                </c:pt>
                <c:pt idx="1">
                  <c:v>6.29</c:v>
                </c:pt>
                <c:pt idx="2">
                  <c:v>6.26</c:v>
                </c:pt>
                <c:pt idx="3">
                  <c:v>6.21</c:v>
                </c:pt>
                <c:pt idx="4">
                  <c:v>6.14</c:v>
                </c:pt>
                <c:pt idx="5">
                  <c:v>5.99</c:v>
                </c:pt>
                <c:pt idx="6">
                  <c:v>5.68</c:v>
                </c:pt>
                <c:pt idx="7">
                  <c:v>5.72</c:v>
                </c:pt>
                <c:pt idx="8">
                  <c:v>5.53</c:v>
                </c:pt>
                <c:pt idx="9">
                  <c:v>5.53</c:v>
                </c:pt>
                <c:pt idx="10">
                  <c:v>5.5</c:v>
                </c:pt>
                <c:pt idx="11">
                  <c:v>5.37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08CE-4757-B07A-CAC9C6D6B029}"/>
            </c:ext>
          </c:extLst>
        </c:ser>
        <c:ser>
          <c:idx val="4"/>
          <c:order val="4"/>
          <c:tx>
            <c:strRef>
              <c:f>'Kaina nuo 2013m.'!$Q$3</c:f>
              <c:strCache>
                <c:ptCount val="1"/>
                <c:pt idx="0">
                  <c:v>2017 m.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3480714653231024E-2"/>
                  <c:y val="3.12809355278182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8CE-4757-B07A-CAC9C6D6B029}"/>
                </c:ext>
              </c:extLst>
            </c:dLbl>
            <c:dLbl>
              <c:idx val="1"/>
              <c:layout>
                <c:manualLayout>
                  <c:x val="-1.6666695934211242E-2"/>
                  <c:y val="3.67175619085126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8CE-4757-B07A-CAC9C6D6B029}"/>
                </c:ext>
              </c:extLst>
            </c:dLbl>
            <c:dLbl>
              <c:idx val="2"/>
              <c:layout>
                <c:manualLayout>
                  <c:x val="-1.9847103893641301E-2"/>
                  <c:y val="3.61033847104127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8CE-4757-B07A-CAC9C6D6B029}"/>
                </c:ext>
              </c:extLst>
            </c:dLbl>
            <c:dLbl>
              <c:idx val="3"/>
              <c:layout>
                <c:manualLayout>
                  <c:x val="-1.0106212205813121E-3"/>
                  <c:y val="-3.2536650806365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8CE-4757-B07A-CAC9C6D6B02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8CE-4757-B07A-CAC9C6D6B02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8CE-4757-B07A-CAC9C6D6B02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8CE-4757-B07A-CAC9C6D6B029}"/>
                </c:ext>
              </c:extLst>
            </c:dLbl>
            <c:dLbl>
              <c:idx val="8"/>
              <c:layout>
                <c:manualLayout>
                  <c:x val="-3.0469219672870883E-2"/>
                  <c:y val="-3.3042856563665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8CE-4757-B07A-CAC9C6D6B029}"/>
                </c:ext>
              </c:extLst>
            </c:dLbl>
            <c:dLbl>
              <c:idx val="9"/>
              <c:layout>
                <c:manualLayout>
                  <c:x val="-4.4027397441569825E-2"/>
                  <c:y val="-3.23831951589086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8CE-4757-B07A-CAC9C6D6B029}"/>
                </c:ext>
              </c:extLst>
            </c:dLbl>
            <c:dLbl>
              <c:idx val="10"/>
              <c:layout>
                <c:manualLayout>
                  <c:x val="-1.1887748710596554E-2"/>
                  <c:y val="-2.79881868105355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08CE-4757-B07A-CAC9C6D6B029}"/>
                </c:ext>
              </c:extLst>
            </c:dLbl>
            <c:dLbl>
              <c:idx val="11"/>
              <c:layout>
                <c:manualLayout>
                  <c:x val="-1.0294733372250921E-2"/>
                  <c:y val="-2.58036414694730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08CE-4757-B07A-CAC9C6D6B0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'Kaina nuo 2013m.'!$R$4:$R$15</c:f>
              <c:numCache>
                <c:formatCode>0.00</c:formatCode>
                <c:ptCount val="12"/>
                <c:pt idx="0">
                  <c:v>5.39</c:v>
                </c:pt>
                <c:pt idx="1">
                  <c:v>5.44</c:v>
                </c:pt>
                <c:pt idx="2">
                  <c:v>5.64</c:v>
                </c:pt>
                <c:pt idx="3">
                  <c:v>5.6</c:v>
                </c:pt>
                <c:pt idx="4">
                  <c:v>5.6</c:v>
                </c:pt>
                <c:pt idx="5">
                  <c:v>5.55</c:v>
                </c:pt>
                <c:pt idx="6">
                  <c:v>5.49</c:v>
                </c:pt>
                <c:pt idx="7">
                  <c:v>5.53</c:v>
                </c:pt>
                <c:pt idx="8">
                  <c:v>5.62</c:v>
                </c:pt>
                <c:pt idx="9">
                  <c:v>5.62</c:v>
                </c:pt>
                <c:pt idx="10">
                  <c:v>5.7</c:v>
                </c:pt>
                <c:pt idx="11">
                  <c:v>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08CE-4757-B07A-CAC9C6D6B029}"/>
            </c:ext>
          </c:extLst>
        </c:ser>
        <c:ser>
          <c:idx val="5"/>
          <c:order val="5"/>
          <c:tx>
            <c:strRef>
              <c:f>'Kaina nuo 2013m.'!$U$3</c:f>
              <c:strCache>
                <c:ptCount val="1"/>
                <c:pt idx="0">
                  <c:v>2018 m.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500223276781291E-2"/>
                  <c:y val="-2.76337911265961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08CE-4757-B07A-CAC9C6D6B029}"/>
                </c:ext>
              </c:extLst>
            </c:dLbl>
            <c:dLbl>
              <c:idx val="1"/>
              <c:layout>
                <c:manualLayout>
                  <c:x val="-6.8064620430612717E-3"/>
                  <c:y val="-3.49880806462510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08CE-4757-B07A-CAC9C6D6B02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08CE-4757-B07A-CAC9C6D6B029}"/>
                </c:ext>
              </c:extLst>
            </c:dLbl>
            <c:dLbl>
              <c:idx val="3"/>
              <c:layout>
                <c:manualLayout>
                  <c:x val="-2.4193984510501365E-2"/>
                  <c:y val="4.10062443901826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08CE-4757-B07A-CAC9C6D6B029}"/>
                </c:ext>
              </c:extLst>
            </c:dLbl>
            <c:dLbl>
              <c:idx val="4"/>
              <c:layout>
                <c:manualLayout>
                  <c:x val="-2.0106526311857682E-2"/>
                  <c:y val="3.50763359320535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08CE-4757-B07A-CAC9C6D6B029}"/>
                </c:ext>
              </c:extLst>
            </c:dLbl>
            <c:dLbl>
              <c:idx val="5"/>
              <c:layout>
                <c:manualLayout>
                  <c:x val="-2.303865849617168E-2"/>
                  <c:y val="3.12809355278181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08CE-4757-B07A-CAC9C6D6B02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08CE-4757-B07A-CAC9C6D6B02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08CE-4757-B07A-CAC9C6D6B029}"/>
                </c:ext>
              </c:extLst>
            </c:dLbl>
            <c:dLbl>
              <c:idx val="8"/>
              <c:layout>
                <c:manualLayout>
                  <c:x val="-1.682561870125868E-2"/>
                  <c:y val="5.00974418960555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08CE-4757-B07A-CAC9C6D6B029}"/>
                </c:ext>
              </c:extLst>
            </c:dLbl>
            <c:dLbl>
              <c:idx val="9"/>
              <c:layout>
                <c:manualLayout>
                  <c:x val="-1.089524332429038E-2"/>
                  <c:y val="3.70798415936925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08CE-4757-B07A-CAC9C6D6B0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'Kaina nuo 2013m.'!$V$4:$V$15</c:f>
              <c:numCache>
                <c:formatCode>0.00</c:formatCode>
                <c:ptCount val="12"/>
                <c:pt idx="0">
                  <c:v>5.72</c:v>
                </c:pt>
                <c:pt idx="1">
                  <c:v>5.71</c:v>
                </c:pt>
                <c:pt idx="2">
                  <c:v>5.65</c:v>
                </c:pt>
                <c:pt idx="3">
                  <c:v>5.6</c:v>
                </c:pt>
                <c:pt idx="4">
                  <c:v>5.57</c:v>
                </c:pt>
                <c:pt idx="5">
                  <c:v>5.44</c:v>
                </c:pt>
                <c:pt idx="6">
                  <c:v>5.37</c:v>
                </c:pt>
                <c:pt idx="7">
                  <c:v>5.35</c:v>
                </c:pt>
                <c:pt idx="8">
                  <c:v>5.53</c:v>
                </c:pt>
                <c:pt idx="9">
                  <c:v>5.52</c:v>
                </c:pt>
                <c:pt idx="10">
                  <c:v>6.12</c:v>
                </c:pt>
                <c:pt idx="11">
                  <c:v>6.12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08CE-4757-B07A-CAC9C6D6B029}"/>
            </c:ext>
          </c:extLst>
        </c:ser>
        <c:ser>
          <c:idx val="6"/>
          <c:order val="6"/>
          <c:tx>
            <c:v>2019 m.</c:v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602302865541285E-2"/>
                  <c:y val="-1.29252120872864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08CE-4757-B07A-CAC9C6D6B029}"/>
                </c:ext>
              </c:extLst>
            </c:dLbl>
            <c:dLbl>
              <c:idx val="1"/>
              <c:layout>
                <c:manualLayout>
                  <c:x val="-2.1296064099261332E-2"/>
                  <c:y val="-1.04737822474014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08CE-4757-B07A-CAC9C6D6B029}"/>
                </c:ext>
              </c:extLst>
            </c:dLbl>
            <c:dLbl>
              <c:idx val="2"/>
              <c:layout>
                <c:manualLayout>
                  <c:x val="-2.2745024304881307E-2"/>
                  <c:y val="-1.5376641927171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08CE-4757-B07A-CAC9C6D6B029}"/>
                </c:ext>
              </c:extLst>
            </c:dLbl>
            <c:dLbl>
              <c:idx val="3"/>
              <c:layout>
                <c:manualLayout>
                  <c:x val="3.3362593962787505E-3"/>
                  <c:y val="-3.119492727746608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08CE-4757-B07A-CAC9C6D6B029}"/>
                </c:ext>
              </c:extLst>
            </c:dLbl>
            <c:dLbl>
              <c:idx val="4"/>
              <c:layout>
                <c:manualLayout>
                  <c:x val="-1.5500223276781291E-2"/>
                  <c:y val="-1.5376641927171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08CE-4757-B07A-CAC9C6D6B029}"/>
                </c:ext>
              </c:extLst>
            </c:dLbl>
            <c:dLbl>
              <c:idx val="5"/>
              <c:layout>
                <c:manualLayout>
                  <c:x val="-3.4336705949841388E-2"/>
                  <c:y val="-2.51823612867112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08CE-4757-B07A-CAC9C6D6B029}"/>
                </c:ext>
              </c:extLst>
            </c:dLbl>
            <c:dLbl>
              <c:idx val="6"/>
              <c:layout>
                <c:manualLayout>
                  <c:x val="-1.9847103893641301E-2"/>
                  <c:y val="-1.29252120872864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08CE-4757-B07A-CAC9C6D6B029}"/>
                </c:ext>
              </c:extLst>
            </c:dLbl>
            <c:dLbl>
              <c:idx val="7"/>
              <c:layout>
                <c:manualLayout>
                  <c:x val="2.8467044282079845E-3"/>
                  <c:y val="3.8377555746708133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08CE-4757-B07A-CAC9C6D6B029}"/>
                </c:ext>
              </c:extLst>
            </c:dLbl>
            <c:dLbl>
              <c:idx val="8"/>
              <c:layout>
                <c:manualLayout>
                  <c:x val="-2.0096828863860237E-2"/>
                  <c:y val="-1.31775623635280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08CE-4757-B07A-CAC9C6D6B029}"/>
                </c:ext>
              </c:extLst>
            </c:dLbl>
            <c:dLbl>
              <c:idx val="9"/>
              <c:layout>
                <c:manualLayout>
                  <c:x val="-3.794186171933988E-2"/>
                  <c:y val="-1.32053046000828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08CE-4757-B07A-CAC9C6D6B029}"/>
                </c:ext>
              </c:extLst>
            </c:dLbl>
            <c:dLbl>
              <c:idx val="10"/>
              <c:layout>
                <c:manualLayout>
                  <c:x val="-2.8352820623449567E-2"/>
                  <c:y val="-1.74158309158723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08CE-4757-B07A-CAC9C6D6B029}"/>
                </c:ext>
              </c:extLst>
            </c:dLbl>
            <c:dLbl>
              <c:idx val="11"/>
              <c:layout>
                <c:manualLayout>
                  <c:x val="-4.2051450760435968E-2"/>
                  <c:y val="-8.994778284293564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08CE-4757-B07A-CAC9C6D6B0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'Kaina nuo 2013m.'!$B$108:$B$119</c:f>
              <c:numCache>
                <c:formatCode>General</c:formatCode>
                <c:ptCount val="12"/>
                <c:pt idx="0">
                  <c:v>6.13</c:v>
                </c:pt>
                <c:pt idx="1">
                  <c:v>6.19</c:v>
                </c:pt>
                <c:pt idx="2">
                  <c:v>6.37</c:v>
                </c:pt>
                <c:pt idx="3">
                  <c:v>6.15</c:v>
                </c:pt>
                <c:pt idx="4">
                  <c:v>5.96</c:v>
                </c:pt>
                <c:pt idx="5">
                  <c:v>5.72</c:v>
                </c:pt>
                <c:pt idx="6">
                  <c:v>5.55</c:v>
                </c:pt>
                <c:pt idx="7" formatCode="0.00">
                  <c:v>5.3</c:v>
                </c:pt>
                <c:pt idx="8">
                  <c:v>5.13</c:v>
                </c:pt>
                <c:pt idx="9">
                  <c:v>5.23</c:v>
                </c:pt>
                <c:pt idx="10">
                  <c:v>5.31</c:v>
                </c:pt>
                <c:pt idx="11">
                  <c:v>5.45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4-08CE-4757-B07A-CAC9C6D6B029}"/>
            </c:ext>
          </c:extLst>
        </c:ser>
        <c:ser>
          <c:idx val="7"/>
          <c:order val="7"/>
          <c:tx>
            <c:v>2020 m.</c:v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chemeClr val="accent2">
                    <a:lumMod val="6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6-08CE-4757-B07A-CAC9C6D6B029}"/>
              </c:ext>
            </c:extLst>
          </c:dPt>
          <c:dPt>
            <c:idx val="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37-08CE-4757-B07A-CAC9C6D6B029}"/>
              </c:ext>
            </c:extLst>
          </c:dPt>
          <c:dLbls>
            <c:dLbl>
              <c:idx val="0"/>
              <c:layout>
                <c:manualLayout>
                  <c:x val="-2.2551396828821069E-2"/>
                  <c:y val="-1.787898881060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08CE-4757-B07A-CAC9C6D6B029}"/>
                </c:ext>
              </c:extLst>
            </c:dLbl>
            <c:dLbl>
              <c:idx val="1"/>
              <c:layout>
                <c:manualLayout>
                  <c:x val="-2.2551396828821079E-2"/>
                  <c:y val="-1.5773725652714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08CE-4757-B07A-CAC9C6D6B029}"/>
                </c:ext>
              </c:extLst>
            </c:dLbl>
            <c:dLbl>
              <c:idx val="2"/>
              <c:layout>
                <c:manualLayout>
                  <c:x val="-2.167440381979166E-2"/>
                  <c:y val="-1.83900382958843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08CE-4757-B07A-CAC9C6D6B0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'Kaina nuo 2013m.'!$B$120:$B$131</c:f>
              <c:numCache>
                <c:formatCode>General</c:formatCode>
                <c:ptCount val="12"/>
                <c:pt idx="0">
                  <c:v>5.55</c:v>
                </c:pt>
                <c:pt idx="1">
                  <c:v>5.57</c:v>
                </c:pt>
                <c:pt idx="2">
                  <c:v>5.25</c:v>
                </c:pt>
                <c:pt idx="3">
                  <c:v>5.05</c:v>
                </c:pt>
                <c:pt idx="4">
                  <c:v>4.79</c:v>
                </c:pt>
                <c:pt idx="5">
                  <c:v>4.5599999999999996</c:v>
                </c:pt>
                <c:pt idx="6">
                  <c:v>4.45</c:v>
                </c:pt>
                <c:pt idx="7">
                  <c:v>4.41</c:v>
                </c:pt>
                <c:pt idx="8">
                  <c:v>4.34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B-08CE-4757-B07A-CAC9C6D6B02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99557104"/>
        <c:axId val="404586880"/>
      </c:lineChart>
      <c:catAx>
        <c:axId val="39955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04586880"/>
        <c:crosses val="autoZero"/>
        <c:auto val="1"/>
        <c:lblAlgn val="ctr"/>
        <c:lblOffset val="100"/>
        <c:noMultiLvlLbl val="0"/>
      </c:catAx>
      <c:valAx>
        <c:axId val="404586880"/>
        <c:scaling>
          <c:orientation val="minMax"/>
          <c:max val="8.5"/>
          <c:min val="4.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lt-LT"/>
                  <a:t>ct/kWh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t-LT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9955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t-LT" sz="2800" b="1" i="1" dirty="0">
                <a:solidFill>
                  <a:schemeClr val="tx1"/>
                </a:solidFill>
              </a:rPr>
              <a:t>Šilumos</a:t>
            </a:r>
            <a:r>
              <a:rPr lang="lt-LT" sz="2800" b="1" i="1" baseline="0" dirty="0">
                <a:solidFill>
                  <a:schemeClr val="tx1"/>
                </a:solidFill>
              </a:rPr>
              <a:t> energijos realizacijos (pardavimų) dinamika</a:t>
            </a:r>
            <a:endParaRPr lang="lt-LT" sz="2800" b="1" i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pattFill prst="pct30">
                <a:fgClr>
                  <a:srgbClr val="669900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60E-4DDD-A37A-509D9CB66A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Lapas1!$B$1:$G$1</c:f>
              <c:strCache>
                <c:ptCount val="5"/>
                <c:pt idx="0">
                  <c:v>2016 m.</c:v>
                </c:pt>
                <c:pt idx="1">
                  <c:v>2017 m.</c:v>
                </c:pt>
                <c:pt idx="2">
                  <c:v>2018 m.</c:v>
                </c:pt>
                <c:pt idx="3">
                  <c:v>2019 m.</c:v>
                </c:pt>
                <c:pt idx="4">
                  <c:v>2020 m. Planas</c:v>
                </c:pt>
              </c:strCache>
            </c:strRef>
          </c:cat>
          <c:val>
            <c:numRef>
              <c:f>Lapas1!$B$2:$G$2</c:f>
              <c:numCache>
                <c:formatCode>#,##0.00</c:formatCode>
                <c:ptCount val="5"/>
                <c:pt idx="0" formatCode="General">
                  <c:v>65.3</c:v>
                </c:pt>
                <c:pt idx="1">
                  <c:v>63.723999999999997</c:v>
                </c:pt>
                <c:pt idx="2">
                  <c:v>64.436999999999998</c:v>
                </c:pt>
                <c:pt idx="3">
                  <c:v>59.323999999999998</c:v>
                </c:pt>
                <c:pt idx="4">
                  <c:v>58.28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0E-4DDD-A37A-509D9CB66A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3738232"/>
        <c:axId val="403739216"/>
      </c:barChart>
      <c:catAx>
        <c:axId val="403738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03739216"/>
        <c:crosses val="autoZero"/>
        <c:auto val="1"/>
        <c:lblAlgn val="ctr"/>
        <c:lblOffset val="100"/>
        <c:noMultiLvlLbl val="0"/>
      </c:catAx>
      <c:valAx>
        <c:axId val="403739216"/>
        <c:scaling>
          <c:orientation val="minMax"/>
          <c:max val="66"/>
          <c:min val="4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lt-LT" sz="1400" b="1">
                    <a:solidFill>
                      <a:schemeClr val="tx1"/>
                    </a:solidFill>
                  </a:rPr>
                  <a:t>tūkst.</a:t>
                </a:r>
                <a:r>
                  <a:rPr lang="lt-LT" sz="1400" b="1" baseline="0">
                    <a:solidFill>
                      <a:schemeClr val="tx1"/>
                    </a:solidFill>
                  </a:rPr>
                  <a:t> KWh</a:t>
                </a:r>
                <a:endParaRPr lang="lt-LT" sz="1400" b="1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lt-L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03738232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3200" i="1" dirty="0">
                <a:latin typeface="Arial" panose="020B0604020202020204" pitchFamily="34" charset="0"/>
                <a:cs typeface="Arial" panose="020B0604020202020204" pitchFamily="34" charset="0"/>
              </a:rPr>
              <a:t>Finansiniai įsipareigojimai (paskolos)</a:t>
            </a:r>
          </a:p>
          <a:p>
            <a:pPr>
              <a:defRPr/>
            </a:pPr>
            <a:r>
              <a:rPr lang="lt-LT" sz="2000" i="1" dirty="0">
                <a:latin typeface="Arial" panose="020B0604020202020204" pitchFamily="34" charset="0"/>
                <a:cs typeface="Arial" panose="020B0604020202020204" pitchFamily="34" charset="0"/>
              </a:rPr>
              <a:t>Paskolų grąžinimas 2020-2026 m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7.6925606955380574E-2"/>
          <c:y val="0.13279629629629627"/>
          <c:w val="0.89599105971128612"/>
          <c:h val="0.610957501136800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Lapas1!$A$4</c:f>
              <c:strCache>
                <c:ptCount val="1"/>
                <c:pt idx="0">
                  <c:v>Kredito grąžinimas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rgbClr val="C00000"/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Lapas1!$B$3:$I$3</c:f>
              <c:strCache>
                <c:ptCount val="7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</c:strCache>
            </c:strRef>
          </c:cat>
          <c:val>
            <c:numRef>
              <c:f>Lapas1!$B$4:$I$4</c:f>
              <c:numCache>
                <c:formatCode>#,##0.0</c:formatCode>
                <c:ptCount val="7"/>
                <c:pt idx="0">
                  <c:v>385.1</c:v>
                </c:pt>
                <c:pt idx="1">
                  <c:v>401.80799999999999</c:v>
                </c:pt>
                <c:pt idx="2">
                  <c:v>401.80799999999999</c:v>
                </c:pt>
                <c:pt idx="3">
                  <c:v>415.10399999999998</c:v>
                </c:pt>
                <c:pt idx="4">
                  <c:v>400.06799999999998</c:v>
                </c:pt>
                <c:pt idx="5">
                  <c:v>400.06799999999998</c:v>
                </c:pt>
                <c:pt idx="6">
                  <c:v>344.79599999999999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21-49FD-9EE4-9EE91187712B}"/>
            </c:ext>
          </c:extLst>
        </c:ser>
        <c:ser>
          <c:idx val="1"/>
          <c:order val="1"/>
          <c:tx>
            <c:strRef>
              <c:f>Lapas1!$A$5</c:f>
              <c:strCache>
                <c:ptCount val="1"/>
                <c:pt idx="0">
                  <c:v>Palūkanos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Lapas1!$B$3:$I$3</c:f>
              <c:strCache>
                <c:ptCount val="7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</c:strCache>
            </c:strRef>
          </c:cat>
          <c:val>
            <c:numRef>
              <c:f>Lapas1!$B$5:$I$5</c:f>
              <c:numCache>
                <c:formatCode>#,##0.0</c:formatCode>
                <c:ptCount val="7"/>
                <c:pt idx="0">
                  <c:v>125</c:v>
                </c:pt>
                <c:pt idx="1">
                  <c:v>115</c:v>
                </c:pt>
                <c:pt idx="2">
                  <c:v>100</c:v>
                </c:pt>
                <c:pt idx="3">
                  <c:v>95</c:v>
                </c:pt>
                <c:pt idx="4">
                  <c:v>88</c:v>
                </c:pt>
                <c:pt idx="5">
                  <c:v>80</c:v>
                </c:pt>
                <c:pt idx="6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21-49FD-9EE4-9EE91187712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7300616"/>
        <c:axId val="397310128"/>
      </c:barChart>
      <c:catAx>
        <c:axId val="397300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97310128"/>
        <c:crosses val="autoZero"/>
        <c:auto val="1"/>
        <c:lblAlgn val="ctr"/>
        <c:lblOffset val="100"/>
        <c:noMultiLvlLbl val="0"/>
      </c:catAx>
      <c:valAx>
        <c:axId val="39731012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lt-LT" sz="1400"/>
                  <a:t>tūkst. Eur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t-LT"/>
            </a:p>
          </c:txPr>
        </c:title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397300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615707020997376"/>
          <c:y val="0.12877048702245558"/>
          <c:w val="0.20768577755905512"/>
          <c:h val="6.3822105570137025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0.83164</cdr:x>
      <cdr:y>0.0111</cdr:y>
    </cdr:from>
    <cdr:to>
      <cdr:x>0.98825</cdr:x>
      <cdr:y>0.06047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0E36A2C-4146-49E4-BA5E-4930455B770F}"/>
            </a:ext>
          </a:extLst>
        </cdr:cNvPr>
        <cdr:cNvSpPr txBox="1"/>
      </cdr:nvSpPr>
      <cdr:spPr>
        <a:xfrm xmlns:a="http://schemas.openxmlformats.org/drawingml/2006/main">
          <a:off x="9909110" y="67142"/>
          <a:ext cx="1866122" cy="298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lt-LT" sz="1200" b="1" i="1" dirty="0"/>
            <a:t>UAB „Ukmergės šiluma“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0.12474</cdr:x>
      <cdr:y>0.95238</cdr:y>
    </cdr:from>
    <cdr:to>
      <cdr:x>0.77219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9D7EA63-F212-4BD8-8B40-D79260E6DECE}"/>
            </a:ext>
          </a:extLst>
        </cdr:cNvPr>
        <cdr:cNvSpPr txBox="1"/>
      </cdr:nvSpPr>
      <cdr:spPr>
        <a:xfrm xmlns:a="http://schemas.openxmlformats.org/drawingml/2006/main">
          <a:off x="1520890" y="6643396"/>
          <a:ext cx="7893698" cy="3265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t-LT" sz="1100" dirty="0"/>
        </a:p>
      </cdr:txBody>
    </cdr:sp>
  </cdr:relSizeAnchor>
  <cdr:relSizeAnchor xmlns:cdr="http://schemas.openxmlformats.org/drawingml/2006/chartDrawing">
    <cdr:from>
      <cdr:x>0.02296</cdr:x>
      <cdr:y>0.87206</cdr:y>
    </cdr:from>
    <cdr:to>
      <cdr:x>0.98878</cdr:x>
      <cdr:y>0.98503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952CE577-2DB6-4888-A42B-6E6AE499A868}"/>
            </a:ext>
          </a:extLst>
        </cdr:cNvPr>
        <cdr:cNvSpPr txBox="1"/>
      </cdr:nvSpPr>
      <cdr:spPr>
        <a:xfrm xmlns:a="http://schemas.openxmlformats.org/drawingml/2006/main">
          <a:off x="279918" y="6232849"/>
          <a:ext cx="11775233" cy="8074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lt-LT" sz="1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Už 2020 m. iki 2020 m. spalio mėn. grąžinta 211,2 tūkst. Eur paskolų ir sumokėta 61,7 tūkst. Eur palūkanų, </a:t>
          </a:r>
        </a:p>
        <a:p xmlns:a="http://schemas.openxmlformats.org/drawingml/2006/main">
          <a:pPr algn="ctr"/>
          <a:r>
            <a:rPr lang="lt-LT" sz="1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viso – 272,9 tūkst. Eur</a:t>
          </a:r>
        </a:p>
        <a:p xmlns:a="http://schemas.openxmlformats.org/drawingml/2006/main">
          <a:endParaRPr lang="lt-LT" sz="1100" dirty="0"/>
        </a:p>
      </cdr:txBody>
    </cdr:sp>
  </cdr:relSizeAnchor>
  <cdr:relSizeAnchor xmlns:cdr="http://schemas.openxmlformats.org/drawingml/2006/chartDrawing">
    <cdr:from>
      <cdr:x>0.33444</cdr:x>
      <cdr:y>0.88844</cdr:y>
    </cdr:from>
    <cdr:to>
      <cdr:x>0.63827</cdr:x>
      <cdr:y>0.93469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7439747C-09BF-4DBF-97C8-44DA1C2A068B}"/>
            </a:ext>
          </a:extLst>
        </cdr:cNvPr>
        <cdr:cNvSpPr txBox="1"/>
      </cdr:nvSpPr>
      <cdr:spPr>
        <a:xfrm xmlns:a="http://schemas.openxmlformats.org/drawingml/2006/main">
          <a:off x="4077477" y="6092890"/>
          <a:ext cx="3704254" cy="3172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t-LT" sz="1100" dirty="0"/>
        </a:p>
      </cdr:txBody>
    </cdr:sp>
  </cdr:relSizeAnchor>
  <cdr:relSizeAnchor xmlns:cdr="http://schemas.openxmlformats.org/drawingml/2006/chartDrawing">
    <cdr:from>
      <cdr:x>0.20357</cdr:x>
      <cdr:y>0.79896</cdr:y>
    </cdr:from>
    <cdr:to>
      <cdr:x>0.77908</cdr:x>
      <cdr:y>0.86684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0F2C1F75-4AB1-433E-B8B8-69D17246298E}"/>
            </a:ext>
          </a:extLst>
        </cdr:cNvPr>
        <cdr:cNvSpPr txBox="1"/>
      </cdr:nvSpPr>
      <cdr:spPr>
        <a:xfrm xmlns:a="http://schemas.openxmlformats.org/drawingml/2006/main">
          <a:off x="2481943" y="5710336"/>
          <a:ext cx="7016619" cy="4851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2400" b="1" i="1" dirty="0">
              <a:latin typeface="Arial" panose="020B0604020202020204" pitchFamily="34" charset="0"/>
              <a:cs typeface="Arial" panose="020B0604020202020204" pitchFamily="34" charset="0"/>
            </a:rPr>
            <a:t>Viso paskolų su palūkanomis – 3,427 mln. Eur</a:t>
          </a:r>
        </a:p>
      </cdr:txBody>
    </cdr:sp>
  </cdr:relSizeAnchor>
  <cdr:relSizeAnchor xmlns:cdr="http://schemas.openxmlformats.org/drawingml/2006/chartDrawing">
    <cdr:from>
      <cdr:x>0.11403</cdr:x>
      <cdr:y>0.1658</cdr:y>
    </cdr:from>
    <cdr:to>
      <cdr:x>0.16913</cdr:x>
      <cdr:y>0.21361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2ED091C3-FFC3-444C-A693-3853FD729D1D}"/>
            </a:ext>
          </a:extLst>
        </cdr:cNvPr>
        <cdr:cNvSpPr txBox="1"/>
      </cdr:nvSpPr>
      <cdr:spPr>
        <a:xfrm xmlns:a="http://schemas.openxmlformats.org/drawingml/2006/main">
          <a:off x="1390261" y="1184989"/>
          <a:ext cx="671803" cy="341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400" b="1" dirty="0"/>
            <a:t>510,1</a:t>
          </a:r>
        </a:p>
      </cdr:txBody>
    </cdr:sp>
  </cdr:relSizeAnchor>
  <cdr:relSizeAnchor xmlns:cdr="http://schemas.openxmlformats.org/drawingml/2006/chartDrawing">
    <cdr:from>
      <cdr:x>0.24337</cdr:x>
      <cdr:y>0.15666</cdr:y>
    </cdr:from>
    <cdr:to>
      <cdr:x>0.3</cdr:x>
      <cdr:y>0.2068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0487D3EE-3D35-4B01-9407-3E897C0021DD}"/>
            </a:ext>
          </a:extLst>
        </cdr:cNvPr>
        <cdr:cNvSpPr txBox="1"/>
      </cdr:nvSpPr>
      <cdr:spPr>
        <a:xfrm xmlns:a="http://schemas.openxmlformats.org/drawingml/2006/main">
          <a:off x="2967134" y="1119674"/>
          <a:ext cx="690465" cy="3583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400" b="1" dirty="0"/>
            <a:t>516,8</a:t>
          </a:r>
        </a:p>
      </cdr:txBody>
    </cdr:sp>
  </cdr:relSizeAnchor>
  <cdr:relSizeAnchor xmlns:cdr="http://schemas.openxmlformats.org/drawingml/2006/chartDrawing">
    <cdr:from>
      <cdr:x>0.37117</cdr:x>
      <cdr:y>0.17885</cdr:y>
    </cdr:from>
    <cdr:to>
      <cdr:x>0.42934</cdr:x>
      <cdr:y>0.22993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9D9536B2-2F6B-4521-92E2-1CC25EE67C4A}"/>
            </a:ext>
          </a:extLst>
        </cdr:cNvPr>
        <cdr:cNvSpPr txBox="1"/>
      </cdr:nvSpPr>
      <cdr:spPr>
        <a:xfrm xmlns:a="http://schemas.openxmlformats.org/drawingml/2006/main">
          <a:off x="4525347" y="1278295"/>
          <a:ext cx="709126" cy="3650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400" b="1" dirty="0"/>
            <a:t>501,8</a:t>
          </a:r>
        </a:p>
      </cdr:txBody>
    </cdr:sp>
  </cdr:relSizeAnchor>
  <cdr:relSizeAnchor xmlns:cdr="http://schemas.openxmlformats.org/drawingml/2006/chartDrawing">
    <cdr:from>
      <cdr:x>0.5</cdr:x>
      <cdr:y>0.17493</cdr:y>
    </cdr:from>
    <cdr:to>
      <cdr:x>0.55561</cdr:x>
      <cdr:y>0.21932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84E2560A-ED1C-46B8-9B3A-A607CE696DCC}"/>
            </a:ext>
          </a:extLst>
        </cdr:cNvPr>
        <cdr:cNvSpPr txBox="1"/>
      </cdr:nvSpPr>
      <cdr:spPr>
        <a:xfrm xmlns:a="http://schemas.openxmlformats.org/drawingml/2006/main">
          <a:off x="6096000" y="1250304"/>
          <a:ext cx="678024" cy="3172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400" b="1" dirty="0"/>
            <a:t>510,1</a:t>
          </a:r>
        </a:p>
      </cdr:txBody>
    </cdr:sp>
  </cdr:relSizeAnchor>
  <cdr:relSizeAnchor xmlns:cdr="http://schemas.openxmlformats.org/drawingml/2006/chartDrawing">
    <cdr:from>
      <cdr:x>0.62908</cdr:x>
      <cdr:y>0.1893</cdr:y>
    </cdr:from>
    <cdr:to>
      <cdr:x>0.68265</cdr:x>
      <cdr:y>0.2381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F96EE438-FFFF-4FB0-9DBA-7D13F502ECD4}"/>
            </a:ext>
          </a:extLst>
        </cdr:cNvPr>
        <cdr:cNvSpPr txBox="1"/>
      </cdr:nvSpPr>
      <cdr:spPr>
        <a:xfrm xmlns:a="http://schemas.openxmlformats.org/drawingml/2006/main">
          <a:off x="7669763" y="1352941"/>
          <a:ext cx="653143" cy="3487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400" b="1" dirty="0"/>
            <a:t>488,1</a:t>
          </a:r>
        </a:p>
      </cdr:txBody>
    </cdr:sp>
  </cdr:relSizeAnchor>
  <cdr:relSizeAnchor xmlns:cdr="http://schemas.openxmlformats.org/drawingml/2006/chartDrawing">
    <cdr:from>
      <cdr:x>0.75536</cdr:x>
      <cdr:y>0.19582</cdr:y>
    </cdr:from>
    <cdr:to>
      <cdr:x>0.82194</cdr:x>
      <cdr:y>0.24626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72153198-D8B3-4DE4-B9AD-805767AEE650}"/>
            </a:ext>
          </a:extLst>
        </cdr:cNvPr>
        <cdr:cNvSpPr txBox="1"/>
      </cdr:nvSpPr>
      <cdr:spPr>
        <a:xfrm xmlns:a="http://schemas.openxmlformats.org/drawingml/2006/main">
          <a:off x="9209314" y="1399592"/>
          <a:ext cx="811764" cy="3604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400" b="1" dirty="0"/>
            <a:t>480,1</a:t>
          </a:r>
        </a:p>
      </cdr:txBody>
    </cdr:sp>
  </cdr:relSizeAnchor>
  <cdr:relSizeAnchor xmlns:cdr="http://schemas.openxmlformats.org/drawingml/2006/chartDrawing">
    <cdr:from>
      <cdr:x>0.8824</cdr:x>
      <cdr:y>0.25326</cdr:y>
    </cdr:from>
    <cdr:to>
      <cdr:x>0.94286</cdr:x>
      <cdr:y>0.30612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6463799C-C876-4A20-827C-9C184E4A3CCE}"/>
            </a:ext>
          </a:extLst>
        </cdr:cNvPr>
        <cdr:cNvSpPr txBox="1"/>
      </cdr:nvSpPr>
      <cdr:spPr>
        <a:xfrm xmlns:a="http://schemas.openxmlformats.org/drawingml/2006/main">
          <a:off x="10758196" y="1810140"/>
          <a:ext cx="737118" cy="3777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400" b="1" dirty="0"/>
            <a:t>419,8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23FA9-05A1-436B-8C8A-97ECB932E7E4}" type="datetimeFigureOut">
              <a:rPr lang="lt-LT" smtClean="0"/>
              <a:t>2020-09-29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8A3B93-B3BF-4676-8E83-7A1FD6FEF0E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95311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A3B93-B3BF-4676-8E83-7A1FD6FEF0EA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75917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A3B93-B3BF-4676-8E83-7A1FD6FEF0EA}" type="slidenum">
              <a:rPr lang="lt-LT" smtClean="0"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514610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A3B93-B3BF-4676-8E83-7A1FD6FEF0EA}" type="slidenum">
              <a:rPr lang="lt-LT" smtClean="0"/>
              <a:t>11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26259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A3B93-B3BF-4676-8E83-7A1FD6FEF0EA}" type="slidenum">
              <a:rPr lang="lt-LT" smtClean="0"/>
              <a:t>12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336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A3B93-B3BF-4676-8E83-7A1FD6FEF0EA}" type="slidenum">
              <a:rPr lang="lt-LT" smtClean="0"/>
              <a:t>13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168008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A3B93-B3BF-4676-8E83-7A1FD6FEF0EA}" type="slidenum">
              <a:rPr lang="lt-LT" smtClean="0"/>
              <a:t>14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525867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A3B93-B3BF-4676-8E83-7A1FD6FEF0EA}" type="slidenum">
              <a:rPr lang="lt-LT" smtClean="0"/>
              <a:t>15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61180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A3B93-B3BF-4676-8E83-7A1FD6FEF0EA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91420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A3B93-B3BF-4676-8E83-7A1FD6FEF0EA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2081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A3B93-B3BF-4676-8E83-7A1FD6FEF0EA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21661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A3B93-B3BF-4676-8E83-7A1FD6FEF0EA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34037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A3B93-B3BF-4676-8E83-7A1FD6FEF0EA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07944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A3B93-B3BF-4676-8E83-7A1FD6FEF0EA}" type="slidenum">
              <a:rPr lang="lt-LT" smtClean="0"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66634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A3B93-B3BF-4676-8E83-7A1FD6FEF0EA}" type="slidenum">
              <a:rPr lang="lt-LT" smtClean="0"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48102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A3B93-B3BF-4676-8E83-7A1FD6FEF0EA}" type="slidenum">
              <a:rPr lang="lt-LT" smtClean="0"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39599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B02-0558-44F1-BF87-402E4FD36690}" type="datetimeFigureOut">
              <a:rPr lang="lt-LT" smtClean="0"/>
              <a:t>2020-09-29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1C1F-1A79-49E5-A61C-3616BF9C0B8C}" type="slidenum">
              <a:rPr lang="lt-LT" smtClean="0"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81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B02-0558-44F1-BF87-402E4FD36690}" type="datetimeFigureOut">
              <a:rPr lang="lt-LT" smtClean="0"/>
              <a:t>2020-09-29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1C1F-1A79-49E5-A61C-3616BF9C0B8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721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B02-0558-44F1-BF87-402E4FD36690}" type="datetimeFigureOut">
              <a:rPr lang="lt-LT" smtClean="0"/>
              <a:t>2020-09-29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1C1F-1A79-49E5-A61C-3616BF9C0B8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16914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B02-0558-44F1-BF87-402E4FD36690}" type="datetimeFigureOut">
              <a:rPr lang="lt-LT" smtClean="0"/>
              <a:t>2020-09-29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1C1F-1A79-49E5-A61C-3616BF9C0B8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5165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B02-0558-44F1-BF87-402E4FD36690}" type="datetimeFigureOut">
              <a:rPr lang="lt-LT" smtClean="0"/>
              <a:t>2020-09-29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1C1F-1A79-49E5-A61C-3616BF9C0B8C}" type="slidenum">
              <a:rPr lang="lt-LT" smtClean="0"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913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B02-0558-44F1-BF87-402E4FD36690}" type="datetimeFigureOut">
              <a:rPr lang="lt-LT" smtClean="0"/>
              <a:t>2020-09-29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1C1F-1A79-49E5-A61C-3616BF9C0B8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1655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B02-0558-44F1-BF87-402E4FD36690}" type="datetimeFigureOut">
              <a:rPr lang="lt-LT" smtClean="0"/>
              <a:t>2020-09-29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1C1F-1A79-49E5-A61C-3616BF9C0B8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872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B02-0558-44F1-BF87-402E4FD36690}" type="datetimeFigureOut">
              <a:rPr lang="lt-LT" smtClean="0"/>
              <a:t>2020-09-29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1C1F-1A79-49E5-A61C-3616BF9C0B8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925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B02-0558-44F1-BF87-402E4FD36690}" type="datetimeFigureOut">
              <a:rPr lang="lt-LT" smtClean="0"/>
              <a:t>2020-09-29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1C1F-1A79-49E5-A61C-3616BF9C0B8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0770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95EAB02-0558-44F1-BF87-402E4FD36690}" type="datetimeFigureOut">
              <a:rPr lang="lt-LT" smtClean="0"/>
              <a:t>2020-09-29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B01C1F-1A79-49E5-A61C-3616BF9C0B8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7315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B02-0558-44F1-BF87-402E4FD36690}" type="datetimeFigureOut">
              <a:rPr lang="lt-LT" smtClean="0"/>
              <a:t>2020-09-29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1C1F-1A79-49E5-A61C-3616BF9C0B8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98815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95EAB02-0558-44F1-BF87-402E4FD36690}" type="datetimeFigureOut">
              <a:rPr lang="lt-LT" smtClean="0"/>
              <a:t>2020-09-29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CB01C1F-1A79-49E5-A61C-3616BF9C0B8C}" type="slidenum">
              <a:rPr lang="lt-LT" smtClean="0"/>
              <a:t>‹#›</a:t>
            </a:fld>
            <a:endParaRPr lang="lt-L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55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628650"/>
            <a:ext cx="10211422" cy="3486150"/>
          </a:xfrm>
        </p:spPr>
        <p:txBody>
          <a:bodyPr>
            <a:normAutofit fontScale="90000"/>
          </a:bodyPr>
          <a:lstStyle/>
          <a:p>
            <a:pPr algn="ctr"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</a:pPr>
            <a:br>
              <a:rPr lang="lt-L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UAB „UKMERGĖS ŠILUMA“</a:t>
            </a:r>
            <a:br>
              <a:rPr lang="lt-LT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lt-LT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FINANSINIO – EKONOMINIO PAJĖGUMO</a:t>
            </a:r>
            <a:br>
              <a:rPr lang="lt-LT" sz="5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5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t-LT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APŽVALGA</a:t>
            </a:r>
            <a:endParaRPr lang="lt-LT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7729" y="4567843"/>
            <a:ext cx="3995546" cy="1661507"/>
          </a:xfrm>
        </p:spPr>
        <p:txBody>
          <a:bodyPr>
            <a:normAutofit fontScale="25000" lnSpcReduction="20000"/>
          </a:bodyPr>
          <a:lstStyle/>
          <a:p>
            <a:r>
              <a:rPr lang="lt-LT" sz="6400" b="1" kern="800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Pranešėjas: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t-LT" sz="6400" b="1" kern="8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Vydas Paknys</a:t>
            </a:r>
            <a:endParaRPr lang="lt-LT" sz="6400" b="1" kern="800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t-LT" sz="6400" b="1" kern="800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UAB „</a:t>
            </a:r>
            <a:r>
              <a:rPr lang="lt-LT" sz="6400" b="1" kern="8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Ukmergės šiluma“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t-LT" sz="6400" b="1" kern="8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Direktorius</a:t>
            </a:r>
            <a:endParaRPr lang="lt-LT" sz="6400" b="1" kern="800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t-LT" sz="6400" b="1" kern="800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2020-09-30 </a:t>
            </a:r>
            <a:r>
              <a:rPr lang="lt-LT" sz="6400" b="1" kern="8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endParaRPr lang="lt-LT" sz="6400" b="1" kern="800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t-LT" b="1" dirty="0"/>
          </a:p>
        </p:txBody>
      </p:sp>
    </p:spTree>
    <p:extLst>
      <p:ext uri="{BB962C8B-B14F-4D97-AF65-F5344CB8AC3E}">
        <p14:creationId xmlns:p14="http://schemas.microsoft.com/office/powerpoint/2010/main" val="1636204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Lentelė 3">
            <a:extLst>
              <a:ext uri="{FF2B5EF4-FFF2-40B4-BE49-F238E27FC236}">
                <a16:creationId xmlns:a16="http://schemas.microsoft.com/office/drawing/2014/main" id="{E5840221-A440-4614-A067-1DB11E23D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350657"/>
              </p:ext>
            </p:extLst>
          </p:nvPr>
        </p:nvGraphicFramePr>
        <p:xfrm>
          <a:off x="99523" y="801192"/>
          <a:ext cx="11971179" cy="5498637"/>
        </p:xfrm>
        <a:graphic>
          <a:graphicData uri="http://schemas.openxmlformats.org/drawingml/2006/table">
            <a:tbl>
              <a:tblPr/>
              <a:tblGrid>
                <a:gridCol w="447896">
                  <a:extLst>
                    <a:ext uri="{9D8B030D-6E8A-4147-A177-3AD203B41FA5}">
                      <a16:colId xmlns:a16="http://schemas.microsoft.com/office/drawing/2014/main" val="3826442850"/>
                    </a:ext>
                  </a:extLst>
                </a:gridCol>
                <a:gridCol w="1626270">
                  <a:extLst>
                    <a:ext uri="{9D8B030D-6E8A-4147-A177-3AD203B41FA5}">
                      <a16:colId xmlns:a16="http://schemas.microsoft.com/office/drawing/2014/main" val="62556946"/>
                    </a:ext>
                  </a:extLst>
                </a:gridCol>
                <a:gridCol w="1184853">
                  <a:extLst>
                    <a:ext uri="{9D8B030D-6E8A-4147-A177-3AD203B41FA5}">
                      <a16:colId xmlns:a16="http://schemas.microsoft.com/office/drawing/2014/main" val="871185065"/>
                    </a:ext>
                  </a:extLst>
                </a:gridCol>
                <a:gridCol w="871216">
                  <a:extLst>
                    <a:ext uri="{9D8B030D-6E8A-4147-A177-3AD203B41FA5}">
                      <a16:colId xmlns:a16="http://schemas.microsoft.com/office/drawing/2014/main" val="2078265313"/>
                    </a:ext>
                  </a:extLst>
                </a:gridCol>
                <a:gridCol w="871216">
                  <a:extLst>
                    <a:ext uri="{9D8B030D-6E8A-4147-A177-3AD203B41FA5}">
                      <a16:colId xmlns:a16="http://schemas.microsoft.com/office/drawing/2014/main" val="3408483819"/>
                    </a:ext>
                  </a:extLst>
                </a:gridCol>
                <a:gridCol w="871216">
                  <a:extLst>
                    <a:ext uri="{9D8B030D-6E8A-4147-A177-3AD203B41FA5}">
                      <a16:colId xmlns:a16="http://schemas.microsoft.com/office/drawing/2014/main" val="858706433"/>
                    </a:ext>
                  </a:extLst>
                </a:gridCol>
                <a:gridCol w="871216">
                  <a:extLst>
                    <a:ext uri="{9D8B030D-6E8A-4147-A177-3AD203B41FA5}">
                      <a16:colId xmlns:a16="http://schemas.microsoft.com/office/drawing/2014/main" val="459443693"/>
                    </a:ext>
                  </a:extLst>
                </a:gridCol>
                <a:gridCol w="871216">
                  <a:extLst>
                    <a:ext uri="{9D8B030D-6E8A-4147-A177-3AD203B41FA5}">
                      <a16:colId xmlns:a16="http://schemas.microsoft.com/office/drawing/2014/main" val="526145198"/>
                    </a:ext>
                  </a:extLst>
                </a:gridCol>
                <a:gridCol w="871216">
                  <a:extLst>
                    <a:ext uri="{9D8B030D-6E8A-4147-A177-3AD203B41FA5}">
                      <a16:colId xmlns:a16="http://schemas.microsoft.com/office/drawing/2014/main" val="2705609936"/>
                    </a:ext>
                  </a:extLst>
                </a:gridCol>
                <a:gridCol w="871216">
                  <a:extLst>
                    <a:ext uri="{9D8B030D-6E8A-4147-A177-3AD203B41FA5}">
                      <a16:colId xmlns:a16="http://schemas.microsoft.com/office/drawing/2014/main" val="4071645424"/>
                    </a:ext>
                  </a:extLst>
                </a:gridCol>
                <a:gridCol w="871216">
                  <a:extLst>
                    <a:ext uri="{9D8B030D-6E8A-4147-A177-3AD203B41FA5}">
                      <a16:colId xmlns:a16="http://schemas.microsoft.com/office/drawing/2014/main" val="3263645281"/>
                    </a:ext>
                  </a:extLst>
                </a:gridCol>
                <a:gridCol w="871216">
                  <a:extLst>
                    <a:ext uri="{9D8B030D-6E8A-4147-A177-3AD203B41FA5}">
                      <a16:colId xmlns:a16="http://schemas.microsoft.com/office/drawing/2014/main" val="1445087352"/>
                    </a:ext>
                  </a:extLst>
                </a:gridCol>
                <a:gridCol w="871216">
                  <a:extLst>
                    <a:ext uri="{9D8B030D-6E8A-4147-A177-3AD203B41FA5}">
                      <a16:colId xmlns:a16="http://schemas.microsoft.com/office/drawing/2014/main" val="1276350368"/>
                    </a:ext>
                  </a:extLst>
                </a:gridCol>
              </a:tblGrid>
              <a:tr h="162571">
                <a:tc>
                  <a:txBody>
                    <a:bodyPr/>
                    <a:lstStyle/>
                    <a:p>
                      <a:pPr algn="l" fontAlgn="b"/>
                      <a:r>
                        <a:rPr lang="lt-LT" sz="8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8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8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t-LT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2015 m.</a:t>
                      </a:r>
                    </a:p>
                  </a:txBody>
                  <a:tcPr marL="5455" marR="5455" marT="54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t-LT" sz="1050" b="1" i="0" u="none" strike="noStrike">
                          <a:effectLst/>
                          <a:latin typeface="Times New Roman" panose="02020603050405020304" pitchFamily="18" charset="0"/>
                        </a:rPr>
                        <a:t>2016 m.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t-LT" sz="1050" b="1" i="0" u="none" strike="noStrike">
                          <a:effectLst/>
                          <a:latin typeface="Times New Roman" panose="02020603050405020304" pitchFamily="18" charset="0"/>
                        </a:rPr>
                        <a:t>2017 m.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t-LT" sz="1050" b="1" i="0" u="none" strike="noStrike">
                          <a:effectLst/>
                          <a:latin typeface="Times New Roman" panose="02020603050405020304" pitchFamily="18" charset="0"/>
                        </a:rPr>
                        <a:t>2018 m.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t-LT" sz="1050" b="1" i="0" u="none" strike="noStrike">
                          <a:effectLst/>
                          <a:latin typeface="Times New Roman" panose="02020603050405020304" pitchFamily="18" charset="0"/>
                        </a:rPr>
                        <a:t>2019 m.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584007"/>
                  </a:ext>
                </a:extLst>
              </a:tr>
              <a:tr h="531524">
                <a:tc>
                  <a:txBody>
                    <a:bodyPr/>
                    <a:lstStyle/>
                    <a:p>
                      <a:pPr algn="ctr" fontAlgn="t"/>
                      <a:r>
                        <a:rPr lang="lt-LT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Skaičiavimo formulė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Apskaičiuotos rodiklių reikšmės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Apskaičiuotos balų reikšmės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Apskaičiuotos rodiklių reikšmės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Apskaičiuotos balų reikšmės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Apskaičiuotos rodiklių reikšmės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Apskaičiuotos balų reikšmės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Apskaičiuotos rodiklių reikšmės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Apskaičiuotos balų reikšmės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Apskaičiuotos rodiklių reikšmės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Apskaičiuotos balų reikšmės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6752685"/>
                  </a:ext>
                </a:extLst>
              </a:tr>
              <a:tr h="181156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Pajamų apsaugos rodikliai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225034"/>
                  </a:ext>
                </a:extLst>
              </a:tr>
              <a:tr h="531524">
                <a:tc>
                  <a:txBody>
                    <a:bodyPr/>
                    <a:lstStyle/>
                    <a:p>
                      <a:pPr algn="ctr" fontAlgn="t"/>
                      <a:r>
                        <a:rPr lang="lt-LT" sz="1100" b="0" i="0" u="none" strike="noStrike"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5455" marR="5455" marT="5455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b="0" i="1" u="none" strike="noStrike">
                          <a:effectLst/>
                          <a:latin typeface="Times New Roman" panose="02020603050405020304" pitchFamily="18" charset="0"/>
                        </a:rPr>
                        <a:t>Grynasis pelningumas R2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b="0" i="1" u="none" strike="noStrike">
                          <a:effectLst/>
                          <a:latin typeface="Times New Roman" panose="02020603050405020304" pitchFamily="18" charset="0"/>
                        </a:rPr>
                        <a:t>(grynasis pelnas/pardavimo pajamos)*100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0,49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0,37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0,32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-12,94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-19,52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653396"/>
                  </a:ext>
                </a:extLst>
              </a:tr>
              <a:tr h="181156">
                <a:tc>
                  <a:txBody>
                    <a:bodyPr/>
                    <a:lstStyle/>
                    <a:p>
                      <a:pPr algn="ctr" fontAlgn="t"/>
                      <a:r>
                        <a:rPr lang="lt-LT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611695"/>
                  </a:ext>
                </a:extLst>
              </a:tr>
              <a:tr h="181156">
                <a:tc>
                  <a:txBody>
                    <a:bodyPr/>
                    <a:lstStyle/>
                    <a:p>
                      <a:pPr algn="ctr" fontAlgn="t"/>
                      <a:r>
                        <a:rPr lang="lt-LT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Finansinio sverto rodikliai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5373977"/>
                  </a:ext>
                </a:extLst>
              </a:tr>
              <a:tr h="531524">
                <a:tc>
                  <a:txBody>
                    <a:bodyPr/>
                    <a:lstStyle/>
                    <a:p>
                      <a:pPr algn="ctr" fontAlgn="t"/>
                      <a:r>
                        <a:rPr lang="lt-LT" sz="1100" b="0" i="0" u="none" strike="noStrike"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</a:p>
                  </a:txBody>
                  <a:tcPr marL="5455" marR="5455" marT="5455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b="0" i="1" u="none" strike="noStrike">
                          <a:effectLst/>
                          <a:latin typeface="Times New Roman" panose="02020603050405020304" pitchFamily="18" charset="0"/>
                        </a:rPr>
                        <a:t>Įsiskolinimo koeficientas R4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b="0" i="1" u="none" strike="noStrike">
                          <a:effectLst/>
                          <a:latin typeface="Times New Roman" panose="02020603050405020304" pitchFamily="18" charset="0"/>
                        </a:rPr>
                        <a:t>(visi įsipareigojimai / turtas)*100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54,60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67,01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55,97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61,44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73,89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473383"/>
                  </a:ext>
                </a:extLst>
              </a:tr>
              <a:tr h="706710">
                <a:tc>
                  <a:txBody>
                    <a:bodyPr/>
                    <a:lstStyle/>
                    <a:p>
                      <a:pPr algn="ctr" fontAlgn="t"/>
                      <a:r>
                        <a:rPr lang="lt-LT" sz="1100" b="0" i="0" u="none" strike="noStrike"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</a:p>
                  </a:txBody>
                  <a:tcPr marL="5455" marR="5455" marT="5455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b="0" i="1" u="none" strike="noStrike">
                          <a:effectLst/>
                          <a:latin typeface="Times New Roman" panose="02020603050405020304" pitchFamily="18" charset="0"/>
                        </a:rPr>
                        <a:t>Einamojo likvidumo koeficientas R6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050" b="0" i="1" u="none" strike="noStrike">
                          <a:effectLst/>
                          <a:latin typeface="Times New Roman" panose="02020603050405020304" pitchFamily="18" charset="0"/>
                        </a:rPr>
                        <a:t>trumpalaikis turtas / trumpalaikiai įsipareigojimai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1,96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1,36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1,61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1,68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1,29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070116"/>
                  </a:ext>
                </a:extLst>
              </a:tr>
              <a:tr h="181156">
                <a:tc>
                  <a:txBody>
                    <a:bodyPr/>
                    <a:lstStyle/>
                    <a:p>
                      <a:pPr algn="ctr" fontAlgn="t"/>
                      <a:r>
                        <a:rPr lang="lt-LT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2738931"/>
                  </a:ext>
                </a:extLst>
              </a:tr>
              <a:tr h="181156">
                <a:tc>
                  <a:txBody>
                    <a:bodyPr/>
                    <a:lstStyle/>
                    <a:p>
                      <a:pPr algn="ctr" fontAlgn="t"/>
                      <a:r>
                        <a:rPr lang="lt-LT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Komercinio aktyvumo rodikliai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034071"/>
                  </a:ext>
                </a:extLst>
              </a:tr>
              <a:tr h="706710">
                <a:tc>
                  <a:txBody>
                    <a:bodyPr/>
                    <a:lstStyle/>
                    <a:p>
                      <a:pPr algn="ctr" fontAlgn="t"/>
                      <a:r>
                        <a:rPr lang="lt-LT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</a:p>
                  </a:txBody>
                  <a:tcPr marL="5455" marR="5455" marT="5455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b="0" i="1" u="none" strike="noStrike">
                          <a:effectLst/>
                          <a:latin typeface="Times New Roman" panose="02020603050405020304" pitchFamily="18" charset="0"/>
                        </a:rPr>
                        <a:t>Pirkėjų įsiskolinimo koeficientas R7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50" b="0" i="1" u="none" strike="noStrike">
                          <a:effectLst/>
                          <a:latin typeface="Times New Roman" panose="02020603050405020304" pitchFamily="18" charset="0"/>
                        </a:rPr>
                        <a:t>(pirkėjų įsiskolinimas / pardavimo pajamos)*365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77,91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70,55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75,02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82,29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73,45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086475"/>
                  </a:ext>
                </a:extLst>
              </a:tr>
              <a:tr h="181156">
                <a:tc>
                  <a:txBody>
                    <a:bodyPr/>
                    <a:lstStyle/>
                    <a:p>
                      <a:pPr algn="ctr" fontAlgn="b"/>
                      <a:r>
                        <a:rPr lang="lt-LT" sz="8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859100"/>
                  </a:ext>
                </a:extLst>
              </a:tr>
              <a:tr h="531524">
                <a:tc>
                  <a:txBody>
                    <a:bodyPr/>
                    <a:lstStyle/>
                    <a:p>
                      <a:pPr algn="ctr" fontAlgn="b"/>
                      <a:r>
                        <a:rPr lang="lt-LT" sz="8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1" i="1" u="none" strike="noStrike">
                          <a:effectLst/>
                          <a:latin typeface="Times New Roman" panose="02020603050405020304" pitchFamily="18" charset="0"/>
                        </a:rPr>
                        <a:t>Įmonės bendrasis finansinio pajėgumo rodiklis BR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050" b="1" i="0" u="none" strike="noStrike">
                          <a:effectLst/>
                          <a:latin typeface="Aistika"/>
                        </a:rPr>
                        <a:t>Σ</a:t>
                      </a:r>
                      <a:r>
                        <a:rPr lang="lt-LT" sz="1050" b="1" i="0" u="none" strike="noStrike">
                          <a:effectLst/>
                          <a:latin typeface="Aistika"/>
                        </a:rPr>
                        <a:t>K</a:t>
                      </a:r>
                      <a:r>
                        <a:rPr lang="lt-LT" sz="1050" b="1" i="0" u="none" strike="noStrike" baseline="-25000">
                          <a:effectLst/>
                          <a:latin typeface="Aistika"/>
                        </a:rPr>
                        <a:t>i</a:t>
                      </a:r>
                      <a:r>
                        <a:rPr lang="lt-LT" sz="1050" b="1" i="0" u="none" strike="noStrike">
                          <a:effectLst/>
                          <a:latin typeface="Aistika"/>
                        </a:rPr>
                        <a:t>/7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2,75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50" b="1" i="0" u="none" strike="noStrike">
                          <a:effectLst/>
                          <a:latin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33,12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50" b="1" i="0" u="none" strike="noStrike">
                          <a:effectLst/>
                          <a:latin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50" b="1" i="0" u="none" strike="noStrike">
                          <a:effectLst/>
                          <a:latin typeface="Times New Roman" panose="02020603050405020304" pitchFamily="18" charset="0"/>
                        </a:rPr>
                        <a:t>32,28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5455" marR="5455" marT="5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893375"/>
                  </a:ext>
                </a:extLst>
              </a:tr>
              <a:tr h="706710">
                <a:tc>
                  <a:txBody>
                    <a:bodyPr/>
                    <a:lstStyle/>
                    <a:p>
                      <a:pPr algn="ctr" fontAlgn="b"/>
                      <a:r>
                        <a:rPr lang="lt-LT" sz="8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b="1" i="1" u="none" strike="noStrike" dirty="0">
                          <a:effectLst/>
                          <a:latin typeface="Times New Roman" panose="02020603050405020304" pitchFamily="18" charset="0"/>
                        </a:rPr>
                        <a:t>Žemutinė normatyvinio finansinio pajėgumo rodiklio reikšmė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50" b="1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55" marR="5455" marT="54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t-LT" sz="1400" b="1" i="1" u="none" strike="noStrike" dirty="0">
                          <a:effectLst/>
                          <a:latin typeface="Times New Roman" panose="02020603050405020304" pitchFamily="18" charset="0"/>
                        </a:rPr>
                        <a:t>1,85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t-LT" sz="1400" b="1" i="1" u="none" strike="noStrike" dirty="0">
                          <a:effectLst/>
                          <a:latin typeface="Times New Roman" panose="02020603050405020304" pitchFamily="18" charset="0"/>
                        </a:rPr>
                        <a:t>1,97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t-LT" sz="1400" b="1" i="1" u="none" strike="noStrike" dirty="0">
                          <a:effectLst/>
                          <a:latin typeface="Times New Roman" panose="02020603050405020304" pitchFamily="18" charset="0"/>
                        </a:rPr>
                        <a:t>1,66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t-LT" sz="1400" b="1" i="1" u="none" strike="noStrike" dirty="0">
                          <a:effectLst/>
                          <a:latin typeface="Times New Roman" panose="02020603050405020304" pitchFamily="18" charset="0"/>
                        </a:rPr>
                        <a:t>1,64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t-LT" sz="1400" b="1" i="1" u="sng" strike="noStrike" dirty="0">
                          <a:effectLst/>
                          <a:latin typeface="Times New Roman" panose="02020603050405020304" pitchFamily="18" charset="0"/>
                        </a:rPr>
                        <a:t>1,68</a:t>
                      </a:r>
                    </a:p>
                  </a:txBody>
                  <a:tcPr marL="5455" marR="5455" marT="5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9323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ABC4B55-3527-4DE7-97EA-209796685E51}"/>
              </a:ext>
            </a:extLst>
          </p:cNvPr>
          <p:cNvSpPr txBox="1"/>
          <p:nvPr/>
        </p:nvSpPr>
        <p:spPr>
          <a:xfrm>
            <a:off x="99523" y="93306"/>
            <a:ext cx="11971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UAB „Ukmergės šiluma“</a:t>
            </a:r>
          </a:p>
          <a:p>
            <a:pPr algn="ctr"/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Finansinio – ekonominio pajėgumo rodikliai</a:t>
            </a:r>
          </a:p>
        </p:txBody>
      </p:sp>
      <p:sp>
        <p:nvSpPr>
          <p:cNvPr id="6" name="Ovalas 5">
            <a:extLst>
              <a:ext uri="{FF2B5EF4-FFF2-40B4-BE49-F238E27FC236}">
                <a16:creationId xmlns:a16="http://schemas.microsoft.com/office/drawing/2014/main" id="{C2B49994-CA04-4F1C-A2BF-83B6350A0006}"/>
              </a:ext>
            </a:extLst>
          </p:cNvPr>
          <p:cNvSpPr/>
          <p:nvPr/>
        </p:nvSpPr>
        <p:spPr>
          <a:xfrm>
            <a:off x="4348065" y="5318450"/>
            <a:ext cx="615822" cy="3545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" name="Ovalas 6">
            <a:extLst>
              <a:ext uri="{FF2B5EF4-FFF2-40B4-BE49-F238E27FC236}">
                <a16:creationId xmlns:a16="http://schemas.microsoft.com/office/drawing/2014/main" id="{23768BF9-2E6D-4FC4-AAE2-429FCDB3DD8E}"/>
              </a:ext>
            </a:extLst>
          </p:cNvPr>
          <p:cNvSpPr/>
          <p:nvPr/>
        </p:nvSpPr>
        <p:spPr>
          <a:xfrm flipH="1">
            <a:off x="6095996" y="5318450"/>
            <a:ext cx="615821" cy="3545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" name="Ovalas 7">
            <a:extLst>
              <a:ext uri="{FF2B5EF4-FFF2-40B4-BE49-F238E27FC236}">
                <a16:creationId xmlns:a16="http://schemas.microsoft.com/office/drawing/2014/main" id="{8C99FC02-BAF9-448C-BD55-DAEF4F05EA4D}"/>
              </a:ext>
            </a:extLst>
          </p:cNvPr>
          <p:cNvSpPr/>
          <p:nvPr/>
        </p:nvSpPr>
        <p:spPr>
          <a:xfrm>
            <a:off x="7843926" y="5318450"/>
            <a:ext cx="615821" cy="3545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" name="Ovalas 8">
            <a:extLst>
              <a:ext uri="{FF2B5EF4-FFF2-40B4-BE49-F238E27FC236}">
                <a16:creationId xmlns:a16="http://schemas.microsoft.com/office/drawing/2014/main" id="{E534CDF7-971C-483A-8A93-2610B9581A8F}"/>
              </a:ext>
            </a:extLst>
          </p:cNvPr>
          <p:cNvSpPr/>
          <p:nvPr/>
        </p:nvSpPr>
        <p:spPr>
          <a:xfrm>
            <a:off x="9591855" y="5318450"/>
            <a:ext cx="615821" cy="3545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0" name="Ovalas 9">
            <a:extLst>
              <a:ext uri="{FF2B5EF4-FFF2-40B4-BE49-F238E27FC236}">
                <a16:creationId xmlns:a16="http://schemas.microsoft.com/office/drawing/2014/main" id="{26898194-9F31-4CCE-881D-41CEA94E1B2E}"/>
              </a:ext>
            </a:extLst>
          </p:cNvPr>
          <p:cNvSpPr/>
          <p:nvPr/>
        </p:nvSpPr>
        <p:spPr>
          <a:xfrm flipH="1">
            <a:off x="11339783" y="5318450"/>
            <a:ext cx="615820" cy="3545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9293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E93021C-9996-4253-B474-6ED9BCFBC925}"/>
              </a:ext>
            </a:extLst>
          </p:cNvPr>
          <p:cNvSpPr txBox="1"/>
          <p:nvPr/>
        </p:nvSpPr>
        <p:spPr>
          <a:xfrm>
            <a:off x="373224" y="158620"/>
            <a:ext cx="11597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Šilumos tiekėjų Lietuvoje bendrieji finansinio – ekonominio pajėgumo rodikliai už 2019 metus</a:t>
            </a:r>
          </a:p>
        </p:txBody>
      </p:sp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292CA2CC-70D2-45FE-B8BF-F1A8866073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714" y="581217"/>
            <a:ext cx="5607698" cy="5695566"/>
          </a:xfrm>
          <a:prstGeom prst="rect">
            <a:avLst/>
          </a:prstGeom>
        </p:spPr>
      </p:pic>
      <p:cxnSp>
        <p:nvCxnSpPr>
          <p:cNvPr id="12" name="Tiesioji jungtis 11">
            <a:extLst>
              <a:ext uri="{FF2B5EF4-FFF2-40B4-BE49-F238E27FC236}">
                <a16:creationId xmlns:a16="http://schemas.microsoft.com/office/drawing/2014/main" id="{5FB1A279-E625-46CE-A3C9-2A8250EFFEDB}"/>
              </a:ext>
            </a:extLst>
          </p:cNvPr>
          <p:cNvCxnSpPr>
            <a:cxnSpLocks/>
          </p:cNvCxnSpPr>
          <p:nvPr/>
        </p:nvCxnSpPr>
        <p:spPr>
          <a:xfrm>
            <a:off x="979714" y="5896947"/>
            <a:ext cx="380689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as 14">
            <a:extLst>
              <a:ext uri="{FF2B5EF4-FFF2-40B4-BE49-F238E27FC236}">
                <a16:creationId xmlns:a16="http://schemas.microsoft.com/office/drawing/2014/main" id="{71C20105-E143-4C82-A353-FE062D7A3D8E}"/>
              </a:ext>
            </a:extLst>
          </p:cNvPr>
          <p:cNvSpPr/>
          <p:nvPr/>
        </p:nvSpPr>
        <p:spPr>
          <a:xfrm>
            <a:off x="727788" y="5383763"/>
            <a:ext cx="4226767" cy="20527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A7AEA0-9F3D-4CB8-B48A-FF1588F95F98}"/>
              </a:ext>
            </a:extLst>
          </p:cNvPr>
          <p:cNvSpPr txBox="1"/>
          <p:nvPr/>
        </p:nvSpPr>
        <p:spPr>
          <a:xfrm>
            <a:off x="7231224" y="2435290"/>
            <a:ext cx="39810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Pastaba: 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UAB „Elektrėnų komunalinis ūkis“, AB „Prienų šilumos tinklai“, UAB „Pakruojo šiluma“, įmonės neatitinka finansinio – ekonominio pajėgumo reikalavimų.</a:t>
            </a:r>
          </a:p>
        </p:txBody>
      </p:sp>
    </p:spTree>
    <p:extLst>
      <p:ext uri="{BB962C8B-B14F-4D97-AF65-F5344CB8AC3E}">
        <p14:creationId xmlns:p14="http://schemas.microsoft.com/office/powerpoint/2010/main" val="1786370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6996" y="65314"/>
            <a:ext cx="9998684" cy="1474237"/>
          </a:xfrm>
        </p:spPr>
        <p:txBody>
          <a:bodyPr>
            <a:noAutofit/>
          </a:bodyPr>
          <a:lstStyle/>
          <a:p>
            <a:pPr algn="ctr"/>
            <a: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Realizacijos mažėjimo priežastys</a:t>
            </a:r>
            <a:b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UAB „Ukmergės šiluma“</a:t>
            </a:r>
            <a:b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esamą finansinį – ekonominį pajėgumą lemia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3" y="2360645"/>
            <a:ext cx="9526556" cy="3476484"/>
          </a:xfrm>
        </p:spPr>
        <p:txBody>
          <a:bodyPr>
            <a:normAutofit/>
          </a:bodyPr>
          <a:lstStyle/>
          <a:p>
            <a:pPr marL="514350" indent="-514350" algn="just">
              <a:buClrTx/>
              <a:buFont typeface="+mj-lt"/>
              <a:buAutoNum type="arabicPeriod"/>
            </a:pPr>
            <a:r>
              <a:rPr lang="lt-LT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Nustatytos šilumos kainos dydis</a:t>
            </a:r>
          </a:p>
          <a:p>
            <a:pPr marL="0" indent="0" algn="just">
              <a:buClrTx/>
              <a:buNone/>
            </a:pPr>
            <a:endParaRPr lang="lt-LT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ClrTx/>
              <a:buFont typeface="+mj-lt"/>
              <a:buAutoNum type="arabicPeriod" startAt="2"/>
            </a:pPr>
            <a:r>
              <a:rPr lang="lt-LT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Finansiniai įsipareigojimai (paskolos su palūkanomis – 3,427 mln. Eur.)</a:t>
            </a:r>
          </a:p>
        </p:txBody>
      </p:sp>
    </p:spTree>
    <p:extLst>
      <p:ext uri="{BB962C8B-B14F-4D97-AF65-F5344CB8AC3E}">
        <p14:creationId xmlns:p14="http://schemas.microsoft.com/office/powerpoint/2010/main" val="4289209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6996" y="65314"/>
            <a:ext cx="9998684" cy="1362269"/>
          </a:xfrm>
        </p:spPr>
        <p:txBody>
          <a:bodyPr>
            <a:noAutofit/>
          </a:bodyPr>
          <a:lstStyle/>
          <a:p>
            <a:pPr algn="ctr"/>
            <a: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Galimos pirminės finansinio – ekonominio pajėgumo neatitikimo pasekmės</a:t>
            </a:r>
          </a:p>
        </p:txBody>
      </p:sp>
      <p:sp>
        <p:nvSpPr>
          <p:cNvPr id="5" name="Turinio vietos rezervavimo ženklas 4">
            <a:extLst>
              <a:ext uri="{FF2B5EF4-FFF2-40B4-BE49-F238E27FC236}">
                <a16:creationId xmlns:a16="http://schemas.microsoft.com/office/drawing/2014/main" id="{D1E4B24F-C9F1-475D-8C2A-B67063562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30016"/>
            <a:ext cx="10058400" cy="3639077"/>
          </a:xfrm>
        </p:spPr>
        <p:txBody>
          <a:bodyPr>
            <a:normAutofit/>
          </a:bodyPr>
          <a:lstStyle/>
          <a:p>
            <a:pPr marL="108000" indent="-571500" algn="just">
              <a:lnSpc>
                <a:spcPct val="110000"/>
              </a:lnSpc>
              <a:spcAft>
                <a:spcPts val="1200"/>
              </a:spcAft>
              <a:buClrTx/>
              <a:buFont typeface="Wingdings" panose="05000000000000000000" pitchFamily="2" charset="2"/>
              <a:buChar char="q"/>
            </a:pP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Apyvartinių lėšų trūkumas.</a:t>
            </a:r>
          </a:p>
          <a:p>
            <a:pPr marL="108000" indent="-571500" algn="just">
              <a:spcAft>
                <a:spcPts val="1200"/>
              </a:spcAft>
              <a:buClrTx/>
              <a:buFont typeface="Wingdings" panose="05000000000000000000" pitchFamily="2" charset="2"/>
              <a:buChar char="q"/>
            </a:pP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Nesugebėjimas vykdyti finansinius įsipareigojimus, </a:t>
            </a:r>
            <a:r>
              <a:rPr lang="lt-LT" sz="3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t.y</a:t>
            </a: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laiku grąžinti paskolas.</a:t>
            </a:r>
          </a:p>
          <a:p>
            <a:pPr marL="108000" algn="just">
              <a:lnSpc>
                <a:spcPct val="80000"/>
              </a:lnSpc>
              <a:spcAft>
                <a:spcPts val="1200"/>
              </a:spcAft>
              <a:buClrTx/>
              <a:buFont typeface="Wingdings" panose="05000000000000000000" pitchFamily="2" charset="2"/>
              <a:buChar char="q"/>
            </a:pP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Draudimas dalyvauti ES finansuojamuose projektuose.</a:t>
            </a:r>
          </a:p>
        </p:txBody>
      </p:sp>
    </p:spTree>
    <p:extLst>
      <p:ext uri="{BB962C8B-B14F-4D97-AF65-F5344CB8AC3E}">
        <p14:creationId xmlns:p14="http://schemas.microsoft.com/office/powerpoint/2010/main" val="2615954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6996" y="65314"/>
            <a:ext cx="9998684" cy="1632857"/>
          </a:xfrm>
        </p:spPr>
        <p:txBody>
          <a:bodyPr>
            <a:noAutofit/>
          </a:bodyPr>
          <a:lstStyle/>
          <a:p>
            <a:pPr algn="ctr"/>
            <a: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Priemonės, reikiamo įmonės </a:t>
            </a:r>
            <a:b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finansinio – ekonominio pajėgumo užtikrinimui</a:t>
            </a:r>
          </a:p>
        </p:txBody>
      </p:sp>
      <p:sp>
        <p:nvSpPr>
          <p:cNvPr id="5" name="Turinio vietos rezervavimo ženklas 4">
            <a:extLst>
              <a:ext uri="{FF2B5EF4-FFF2-40B4-BE49-F238E27FC236}">
                <a16:creationId xmlns:a16="http://schemas.microsoft.com/office/drawing/2014/main" id="{D1E4B24F-C9F1-475D-8C2A-B67063562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84784"/>
            <a:ext cx="10202091" cy="3984309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lt-LT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Kainos perskaičiavimo metu, siekti į kainą įtraukti visas pagrįstas patirtas sąnaudas;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lt-LT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Siekti operatyvaus Bazinės kainos nustatymo bei tvirtinimo;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lt-LT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Derėtis su tiekėjais dėl atsiskaitymo terminų pailginimo;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lt-LT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Optimizuoti įmonės vidines sąnaudas.</a:t>
            </a:r>
          </a:p>
        </p:txBody>
      </p:sp>
    </p:spTree>
    <p:extLst>
      <p:ext uri="{BB962C8B-B14F-4D97-AF65-F5344CB8AC3E}">
        <p14:creationId xmlns:p14="http://schemas.microsoft.com/office/powerpoint/2010/main" val="553594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lt-LT" dirty="0"/>
          </a:p>
          <a:p>
            <a:pPr marL="0" indent="0" algn="ctr">
              <a:buNone/>
            </a:pPr>
            <a:endParaRPr lang="lt-LT" dirty="0"/>
          </a:p>
          <a:p>
            <a:pPr marL="0" indent="0" algn="ctr">
              <a:buNone/>
            </a:pPr>
            <a:endParaRPr lang="lt-LT" dirty="0"/>
          </a:p>
          <a:p>
            <a:pPr marL="0" indent="0" algn="ctr">
              <a:buNone/>
            </a:pPr>
            <a:r>
              <a:rPr lang="lt-LT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DĖKOJAME UŽ DĖMESĮ</a:t>
            </a:r>
          </a:p>
        </p:txBody>
      </p:sp>
    </p:spTree>
    <p:extLst>
      <p:ext uri="{BB962C8B-B14F-4D97-AF65-F5344CB8AC3E}">
        <p14:creationId xmlns:p14="http://schemas.microsoft.com/office/powerpoint/2010/main" val="1645786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514205"/>
          </a:xfrm>
        </p:spPr>
        <p:txBody>
          <a:bodyPr>
            <a:noAutofit/>
          </a:bodyPr>
          <a:lstStyle/>
          <a:p>
            <a:pPr algn="ctr"/>
            <a: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Aplinkybės įtakojančios </a:t>
            </a:r>
            <a:b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UAB „Ukmergės šiluma“</a:t>
            </a:r>
            <a:b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Finansinį – ekonominį pajėgumą</a:t>
            </a:r>
            <a:endParaRPr lang="lt-LT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236" y="2360645"/>
            <a:ext cx="9681443" cy="3476484"/>
          </a:xfrm>
        </p:spPr>
        <p:txBody>
          <a:bodyPr>
            <a:normAutofit/>
          </a:bodyPr>
          <a:lstStyle/>
          <a:p>
            <a:pPr marL="571500" indent="-571500">
              <a:buClrTx/>
              <a:buSzPct val="130000"/>
              <a:buFont typeface="+mj-lt"/>
              <a:buAutoNum type="romanUcPeriod"/>
            </a:pPr>
            <a:r>
              <a:rPr lang="lt-LT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Šilumos energijos kaina</a:t>
            </a:r>
          </a:p>
          <a:p>
            <a:pPr marL="571500" indent="-571500">
              <a:buClrTx/>
              <a:buFont typeface="+mj-lt"/>
              <a:buAutoNum type="romanUcPeriod"/>
            </a:pPr>
            <a:endParaRPr lang="lt-LT" sz="2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ClrTx/>
              <a:buSzPct val="130000"/>
              <a:buFont typeface="+mj-lt"/>
              <a:buAutoNum type="romanUcPeriod"/>
            </a:pPr>
            <a:r>
              <a:rPr lang="lt-LT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Šilumos energijos realizacija (pardavimai)</a:t>
            </a:r>
          </a:p>
          <a:p>
            <a:pPr marL="0" indent="0">
              <a:buClrTx/>
              <a:buNone/>
            </a:pPr>
            <a:endParaRPr lang="lt-LT" sz="2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ClrTx/>
              <a:buSzPct val="130000"/>
              <a:buFont typeface="+mj-lt"/>
              <a:buAutoNum type="romanUcPeriod" startAt="3"/>
            </a:pPr>
            <a:r>
              <a:rPr lang="lt-LT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Finansiniai įsipareigojimai (paskolos)</a:t>
            </a:r>
          </a:p>
          <a:p>
            <a:pPr marL="0" indent="0">
              <a:buClrTx/>
              <a:buNone/>
            </a:pPr>
            <a:endParaRPr lang="lt-LT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095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DA0FAA16-DCA0-4DE1-AB32-1B419689B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376594"/>
              </p:ext>
            </p:extLst>
          </p:nvPr>
        </p:nvGraphicFramePr>
        <p:xfrm>
          <a:off x="83976" y="184785"/>
          <a:ext cx="11915191" cy="6048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5933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aveikslėlis 11">
            <a:extLst>
              <a:ext uri="{FF2B5EF4-FFF2-40B4-BE49-F238E27FC236}">
                <a16:creationId xmlns:a16="http://schemas.microsoft.com/office/drawing/2014/main" id="{427CB884-126F-4554-9974-20F918520FF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Tiesioji jungtis 12">
            <a:extLst>
              <a:ext uri="{FF2B5EF4-FFF2-40B4-BE49-F238E27FC236}">
                <a16:creationId xmlns:a16="http://schemas.microsoft.com/office/drawing/2014/main" id="{5FD631C6-93DD-41E8-AFBF-A381F78420F7}"/>
              </a:ext>
            </a:extLst>
          </p:cNvPr>
          <p:cNvCxnSpPr>
            <a:cxnSpLocks/>
          </p:cNvCxnSpPr>
          <p:nvPr/>
        </p:nvCxnSpPr>
        <p:spPr>
          <a:xfrm>
            <a:off x="890094" y="2150210"/>
            <a:ext cx="99452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B5B7614-3642-4F8A-BE72-FB435F725421}"/>
              </a:ext>
            </a:extLst>
          </p:cNvPr>
          <p:cNvSpPr txBox="1"/>
          <p:nvPr/>
        </p:nvSpPr>
        <p:spPr>
          <a:xfrm flipH="1">
            <a:off x="8257592" y="270616"/>
            <a:ext cx="39344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t-LT" sz="2400" b="1" dirty="0">
                <a:latin typeface="Arial" panose="020B0604020202020204" pitchFamily="34" charset="0"/>
                <a:cs typeface="Arial" panose="020B0604020202020204" pitchFamily="34" charset="0"/>
              </a:rPr>
              <a:t>Šilumos kaina Lietuvoje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86C9C7-1359-48AE-915E-A6BE44FC8D9B}"/>
              </a:ext>
            </a:extLst>
          </p:cNvPr>
          <p:cNvSpPr txBox="1"/>
          <p:nvPr/>
        </p:nvSpPr>
        <p:spPr>
          <a:xfrm>
            <a:off x="8854751" y="732281"/>
            <a:ext cx="26498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t-LT" sz="1200" b="1" dirty="0">
                <a:latin typeface="Arial" panose="020B0604020202020204" pitchFamily="34" charset="0"/>
                <a:cs typeface="Arial" panose="020B0604020202020204" pitchFamily="34" charset="0"/>
              </a:rPr>
              <a:t>2020 m. rugsėjo mėn.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8E56B6-AD09-474A-AF66-4931485CA5C0}"/>
              </a:ext>
            </a:extLst>
          </p:cNvPr>
          <p:cNvSpPr txBox="1"/>
          <p:nvPr/>
        </p:nvSpPr>
        <p:spPr>
          <a:xfrm>
            <a:off x="8154954" y="1623526"/>
            <a:ext cx="16608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16 vieta iš 49</a:t>
            </a:r>
            <a:endParaRPr lang="lt-L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tačiakampis 19">
            <a:extLst>
              <a:ext uri="{FF2B5EF4-FFF2-40B4-BE49-F238E27FC236}">
                <a16:creationId xmlns:a16="http://schemas.microsoft.com/office/drawing/2014/main" id="{0B177A33-F83B-4222-9FB9-871C800AD2B5}"/>
              </a:ext>
            </a:extLst>
          </p:cNvPr>
          <p:cNvSpPr/>
          <p:nvPr/>
        </p:nvSpPr>
        <p:spPr>
          <a:xfrm>
            <a:off x="8154954" y="1623525"/>
            <a:ext cx="1735495" cy="3776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" name="Ovalas 1">
            <a:extLst>
              <a:ext uri="{FF2B5EF4-FFF2-40B4-BE49-F238E27FC236}">
                <a16:creationId xmlns:a16="http://schemas.microsoft.com/office/drawing/2014/main" id="{DD875DEF-AAC8-43DF-96DF-7835ED9C94A0}"/>
              </a:ext>
            </a:extLst>
          </p:cNvPr>
          <p:cNvSpPr/>
          <p:nvPr/>
        </p:nvSpPr>
        <p:spPr>
          <a:xfrm>
            <a:off x="1931437" y="2001174"/>
            <a:ext cx="2105610" cy="1490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62052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514205"/>
          </a:xfrm>
        </p:spPr>
        <p:txBody>
          <a:bodyPr>
            <a:noAutofit/>
          </a:bodyPr>
          <a:lstStyle/>
          <a:p>
            <a:pPr algn="ctr"/>
            <a: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Būtinos finansinio – ekonominio pajėgumo užtikrinimo sąlygos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360645"/>
            <a:ext cx="9896047" cy="3476484"/>
          </a:xfrm>
        </p:spPr>
        <p:txBody>
          <a:bodyPr>
            <a:normAutofit fontScale="92500" lnSpcReduction="10000"/>
          </a:bodyPr>
          <a:lstStyle/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lt-LT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Visos patirtos išlaidos, turi būti padengtos, išlaidų dydį atitinkančiomis pajamomis.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lt-LT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Pagrindinę įtaką įmonės pajamoms turi parduodamos produkcijos kaina, kuri lemia ar įmonė gauna būtinąsias pajamas.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lt-LT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Esamų finansinių įsipareigojimų (paskolų) dydis turi atitikti įmonės galimybes jas laiku grąžinti.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endParaRPr lang="lt-LT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endParaRPr lang="lt-LT" sz="3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ClrTx/>
              <a:buNone/>
            </a:pPr>
            <a:endParaRPr lang="lt-LT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Tx/>
              <a:buNone/>
            </a:pPr>
            <a:endParaRPr lang="lt-LT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097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514205"/>
          </a:xfrm>
        </p:spPr>
        <p:txBody>
          <a:bodyPr>
            <a:noAutofit/>
          </a:bodyPr>
          <a:lstStyle/>
          <a:p>
            <a:pPr algn="ctr"/>
            <a: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Vadovaujantis galiojančia šilumos kainos nustatymo metodika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360645"/>
            <a:ext cx="9896047" cy="3476484"/>
          </a:xfrm>
        </p:spPr>
        <p:txBody>
          <a:bodyPr>
            <a:normAutofit/>
          </a:bodyPr>
          <a:lstStyle/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lt-LT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Nepripažįstamos patirtos sąnaudos </a:t>
            </a:r>
            <a:r>
              <a:rPr lang="lt-LT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(paskolų palūkanų, šilumos punktų sąnaudos, beviltiškos skolos ir pan.)</a:t>
            </a:r>
          </a:p>
          <a:p>
            <a:pPr marL="0" indent="0" algn="just">
              <a:buClrTx/>
              <a:buNone/>
            </a:pPr>
            <a:endParaRPr lang="lt-LT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Dėl investicinio efekto sutaupytos lėšos nepaliekamos įmonei</a:t>
            </a:r>
          </a:p>
          <a:p>
            <a:pPr algn="just">
              <a:buClrTx/>
              <a:buFont typeface="Wingdings" panose="05000000000000000000" pitchFamily="2" charset="2"/>
              <a:buChar char="ü"/>
            </a:pPr>
            <a:endParaRPr lang="lt-LT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Nekorektiškas palyginamųjų rodiklių normatyvų taikymas</a:t>
            </a:r>
          </a:p>
          <a:p>
            <a:pPr marL="0" indent="0" algn="just">
              <a:buClrTx/>
              <a:buNone/>
            </a:pPr>
            <a:endParaRPr lang="lt-LT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760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24A35AE3-DAB9-4DF7-B5D8-D2D16FD978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998487"/>
              </p:ext>
            </p:extLst>
          </p:nvPr>
        </p:nvGraphicFramePr>
        <p:xfrm>
          <a:off x="373225" y="261257"/>
          <a:ext cx="11467322" cy="5896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6395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6996" y="65314"/>
            <a:ext cx="9998684" cy="1362269"/>
          </a:xfrm>
        </p:spPr>
        <p:txBody>
          <a:bodyPr>
            <a:noAutofit/>
          </a:bodyPr>
          <a:lstStyle/>
          <a:p>
            <a:pPr algn="ctr"/>
            <a:r>
              <a:rPr lang="lt-L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Realizacijos mažėjimo priežastys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360645"/>
            <a:ext cx="9896047" cy="3476484"/>
          </a:xfrm>
        </p:spPr>
        <p:txBody>
          <a:bodyPr>
            <a:normAutofit/>
          </a:bodyPr>
          <a:lstStyle/>
          <a:p>
            <a:pPr marL="514350" indent="-514350" algn="just">
              <a:buClrTx/>
              <a:buFont typeface="+mj-lt"/>
              <a:buAutoNum type="arabicPeriod"/>
            </a:pPr>
            <a:r>
              <a:rPr lang="lt-LT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Klimato kaita (šiltėjantis klimatas)</a:t>
            </a:r>
          </a:p>
          <a:p>
            <a:pPr marL="0" indent="0" algn="just">
              <a:buClrTx/>
              <a:buNone/>
            </a:pPr>
            <a:endParaRPr lang="lt-LT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ClrTx/>
              <a:buFont typeface="+mj-lt"/>
              <a:buAutoNum type="arabicPeriod" startAt="2"/>
            </a:pPr>
            <a:r>
              <a:rPr lang="lt-LT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Pastatų renovacija (šilumos nuostolius mažinančios priemonės)</a:t>
            </a:r>
          </a:p>
        </p:txBody>
      </p:sp>
    </p:spTree>
    <p:extLst>
      <p:ext uri="{BB962C8B-B14F-4D97-AF65-F5344CB8AC3E}">
        <p14:creationId xmlns:p14="http://schemas.microsoft.com/office/powerpoint/2010/main" val="20851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A426D5B0-F141-48AA-B7FE-7BFE81FD28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1386591"/>
              </p:ext>
            </p:extLst>
          </p:nvPr>
        </p:nvGraphicFramePr>
        <p:xfrm>
          <a:off x="0" y="-1"/>
          <a:ext cx="12192000" cy="714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85584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yvinė">
  <a:themeElements>
    <a:clrScheme name="Retrospektyvinė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yvinė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yvinė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14194</TotalTime>
  <Words>712</Words>
  <Application>Microsoft Office PowerPoint</Application>
  <PresentationFormat>Plačiaekranė</PresentationFormat>
  <Paragraphs>255</Paragraphs>
  <Slides>15</Slides>
  <Notes>15</Notes>
  <HiddenSlides>0</HiddenSlides>
  <MMClips>0</MMClips>
  <ScaleCrop>false</ScaleCrop>
  <HeadingPairs>
    <vt:vector size="6" baseType="variant">
      <vt:variant>
        <vt:lpstr>Naudojami šriftai</vt:lpstr>
      </vt:variant>
      <vt:variant>
        <vt:i4>6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15</vt:i4>
      </vt:variant>
    </vt:vector>
  </HeadingPairs>
  <TitlesOfParts>
    <vt:vector size="22" baseType="lpstr">
      <vt:lpstr>Aistika</vt:lpstr>
      <vt:lpstr>Arial</vt:lpstr>
      <vt:lpstr>Calibri</vt:lpstr>
      <vt:lpstr>Calibri Light</vt:lpstr>
      <vt:lpstr>Times New Roman</vt:lpstr>
      <vt:lpstr>Wingdings</vt:lpstr>
      <vt:lpstr>Retrospektyvinė</vt:lpstr>
      <vt:lpstr> UAB „UKMERGĖS ŠILUMA“   FINANSINIO – EKONOMINIO PAJĖGUMO   APŽVALGA</vt:lpstr>
      <vt:lpstr>Aplinkybės įtakojančios  UAB „Ukmergės šiluma“ Finansinį – ekonominį pajėgumą</vt:lpstr>
      <vt:lpstr>„PowerPoint“ pateiktis</vt:lpstr>
      <vt:lpstr>„PowerPoint“ pateiktis</vt:lpstr>
      <vt:lpstr>Būtinos finansinio – ekonominio pajėgumo užtikrinimo sąlygos</vt:lpstr>
      <vt:lpstr>Vadovaujantis galiojančia šilumos kainos nustatymo metodika</vt:lpstr>
      <vt:lpstr>„PowerPoint“ pateiktis</vt:lpstr>
      <vt:lpstr>Realizacijos mažėjimo priežastys</vt:lpstr>
      <vt:lpstr>„PowerPoint“ pateiktis</vt:lpstr>
      <vt:lpstr>„PowerPoint“ pateiktis</vt:lpstr>
      <vt:lpstr>„PowerPoint“ pateiktis</vt:lpstr>
      <vt:lpstr>Realizacijos mažėjimo priežastys    UAB „Ukmergės šiluma“ esamą finansinį – ekonominį pajėgumą lemia</vt:lpstr>
      <vt:lpstr>Galimos pirminės finansinio – ekonominio pajėgumo neatitikimo pasekmės</vt:lpstr>
      <vt:lpstr>Priemonės, reikiamo įmonės  finansinio – ekonominio pajėgumo užtikrinimui</vt:lpstr>
      <vt:lpstr>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Apie  UAB „Ukmergės šiluma“ veiklą</dc:title>
  <dc:creator>Acer</dc:creator>
  <cp:lastModifiedBy>Gintarė Strumilienė</cp:lastModifiedBy>
  <cp:revision>354</cp:revision>
  <cp:lastPrinted>2020-09-29T12:50:03Z</cp:lastPrinted>
  <dcterms:created xsi:type="dcterms:W3CDTF">2017-08-28T06:01:43Z</dcterms:created>
  <dcterms:modified xsi:type="dcterms:W3CDTF">2020-09-29T12:50:10Z</dcterms:modified>
</cp:coreProperties>
</file>